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Lst>
  <p:notesMasterIdLst>
    <p:notesMasterId r:id="rId17"/>
  </p:notesMasterIdLst>
  <p:sldIdLst>
    <p:sldId id="716" r:id="rId2"/>
    <p:sldId id="866" r:id="rId3"/>
    <p:sldId id="277" r:id="rId4"/>
    <p:sldId id="280" r:id="rId5"/>
    <p:sldId id="796" r:id="rId6"/>
    <p:sldId id="141168097" r:id="rId7"/>
    <p:sldId id="141168098" r:id="rId8"/>
    <p:sldId id="868" r:id="rId9"/>
    <p:sldId id="141168094" r:id="rId10"/>
    <p:sldId id="141168095" r:id="rId11"/>
    <p:sldId id="141168092" r:id="rId12"/>
    <p:sldId id="432" r:id="rId13"/>
    <p:sldId id="317" r:id="rId14"/>
    <p:sldId id="744" r:id="rId15"/>
    <p:sldId id="369"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styanax Kanakakis" initials="" lastIdx="3" clrIdx="0"/>
  <p:cmAuthor id="7" name="Mandy Chessell" initials="MC" lastIdx="16" clrIdx="7"/>
  <p:cmAuthor id="1" name="Christopher Ferris" initials="" lastIdx="6" clrIdx="1"/>
  <p:cmAuthor id="2" name="Brian Behlendorf" initials="" lastIdx="4" clrIdx="2"/>
  <p:cmAuthor id="3" name="Greg Wallace" initials="" lastIdx="10" clrIdx="3"/>
  <p:cmAuthor id="4" name="Travin Keith" initials="" lastIdx="10" clrIdx="4"/>
  <p:cmAuthor id="5" name="Anonymous" initials="" lastIdx="1" clrIdx="5"/>
  <p:cmAuthor id="6" name="Dan O'Prey" initials="" lastIdx="6"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DCCDE"/>
    <a:srgbClr val="FFFFFF"/>
    <a:srgbClr val="FFB7FF"/>
    <a:srgbClr val="FEFFB3"/>
    <a:srgbClr val="FF9933"/>
    <a:srgbClr val="595959"/>
    <a:srgbClr val="F6F6F6"/>
    <a:srgbClr val="000000"/>
    <a:srgbClr val="CDCDCD"/>
    <a:srgbClr val="9595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8A1D5F9-AFFA-401E-AC10-454C56AC4A86}">
  <a:tblStyle styleId="{28A1D5F9-AFFA-401E-AC10-454C56AC4A86}"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83" autoAdjust="0"/>
    <p:restoredTop sz="77455" autoAdjust="0"/>
  </p:normalViewPr>
  <p:slideViewPr>
    <p:cSldViewPr snapToGrid="0" snapToObjects="1">
      <p:cViewPr varScale="1">
        <p:scale>
          <a:sx n="118" d="100"/>
          <a:sy n="118" d="100"/>
        </p:scale>
        <p:origin x="240" y="192"/>
      </p:cViewPr>
      <p:guideLst>
        <p:guide orient="horz" pos="1620"/>
        <p:guide pos="2880"/>
      </p:guideLst>
    </p:cSldViewPr>
  </p:slideViewPr>
  <p:notesTextViewPr>
    <p:cViewPr>
      <p:scale>
        <a:sx n="1" d="1"/>
        <a:sy n="1" d="1"/>
      </p:scale>
      <p:origin x="0" y="0"/>
    </p:cViewPr>
  </p:notesTextViewPr>
  <p:sorterViewPr>
    <p:cViewPr>
      <p:scale>
        <a:sx n="66" d="100"/>
        <a:sy n="66" d="100"/>
      </p:scale>
      <p:origin x="0" y="307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svg>
</file>

<file path=ppt/media/image3.jpe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1pPr>
            <a:lvl2pPr marL="457200" marR="0" lvl="1"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2pPr>
            <a:lvl3pPr marL="914400" marR="0" lvl="2"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3pPr>
            <a:lvl4pPr marL="1371600" marR="0" lvl="3"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4pPr>
            <a:lvl5pPr marL="1828800" marR="0" lvl="4"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5pPr>
            <a:lvl6pPr marL="2286000" marR="0" lvl="5"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6pPr>
            <a:lvl7pPr marL="2743200" marR="0" lvl="6"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7pPr>
            <a:lvl8pPr marL="3200400" marR="0" lvl="7"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8pPr>
            <a:lvl9pPr marL="3657600" marR="0" lvl="8"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5918019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47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spcBef>
                <a:spcPct val="0"/>
              </a:spcBef>
            </a:pPr>
            <a:endParaRPr lang="en-US">
              <a:latin typeface="Calibri" charset="0"/>
              <a:ea typeface="MS PGothic" charset="0"/>
              <a:cs typeface="MS PGothic" charset="0"/>
            </a:endParaRPr>
          </a:p>
        </p:txBody>
      </p:sp>
      <p:sp>
        <p:nvSpPr>
          <p:cNvPr id="74755"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defTabSz="455613" eaLnBrk="1" fontAlgn="base" hangingPunct="1">
              <a:spcBef>
                <a:spcPct val="0"/>
              </a:spcBef>
              <a:spcAft>
                <a:spcPct val="0"/>
              </a:spcAft>
            </a:pPr>
            <a:fld id="{AAC19C13-DA02-BA47-894E-C1D8943A6549}" type="slidenum">
              <a:rPr lang="en-US" sz="1200">
                <a:ea typeface="MS PGothic" charset="0"/>
                <a:cs typeface="MS PGothic" charset="0"/>
              </a:rPr>
              <a:pPr defTabSz="455613" eaLnBrk="1" fontAlgn="base" hangingPunct="1">
                <a:spcBef>
                  <a:spcPct val="0"/>
                </a:spcBef>
                <a:spcAft>
                  <a:spcPct val="0"/>
                </a:spcAft>
              </a:pPr>
              <a:t>11</a:t>
            </a:fld>
            <a:endParaRPr lang="en-US" sz="1200">
              <a:ea typeface="MS PGothic" charset="0"/>
              <a:cs typeface="MS PGothic" charset="0"/>
            </a:endParaRPr>
          </a:p>
        </p:txBody>
      </p:sp>
    </p:spTree>
    <p:extLst>
      <p:ext uri="{BB962C8B-B14F-4D97-AF65-F5344CB8AC3E}">
        <p14:creationId xmlns:p14="http://schemas.microsoft.com/office/powerpoint/2010/main" val="8605203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 name="Shape 52"/>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spcAft>
                <a:spcPts val="0"/>
              </a:spcAft>
              <a:buClr>
                <a:schemeClr val="dk1"/>
              </a:buClr>
              <a:buSzPct val="25000"/>
              <a:buFont typeface="Arial"/>
              <a:buNone/>
            </a:pPr>
            <a:endParaRPr lang="en-US" sz="1100" b="0" i="0" u="none" strike="sng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42797976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Shape 11"/>
        <p:cNvGrpSpPr/>
        <p:nvPr/>
      </p:nvGrpSpPr>
      <p:grpSpPr>
        <a:xfrm>
          <a:off x="0" y="0"/>
          <a:ext cx="0" cy="0"/>
          <a:chOff x="0" y="0"/>
          <a:chExt cx="0" cy="0"/>
        </a:xfrm>
      </p:grpSpPr>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t="38467"/>
          <a:stretch/>
        </p:blipFill>
        <p:spPr>
          <a:xfrm>
            <a:off x="0" y="1393373"/>
            <a:ext cx="9144000" cy="3750128"/>
          </a:xfrm>
          <a:prstGeom prst="rect">
            <a:avLst/>
          </a:prstGeom>
        </p:spPr>
      </p:pic>
      <p:sp>
        <p:nvSpPr>
          <p:cNvPr id="16" name="Shape 10"/>
          <p:cNvSpPr/>
          <p:nvPr userDrawn="1"/>
        </p:nvSpPr>
        <p:spPr>
          <a:xfrm rot="10800000" flipH="1">
            <a:off x="0" y="-2"/>
            <a:ext cx="9144000" cy="1393374"/>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2996" y="539823"/>
            <a:ext cx="1011335" cy="631748"/>
          </a:xfrm>
          <a:prstGeom prst="rect">
            <a:avLst/>
          </a:prstGeom>
        </p:spPr>
      </p:pic>
      <p:sp>
        <p:nvSpPr>
          <p:cNvPr id="13" name="Shape 10"/>
          <p:cNvSpPr/>
          <p:nvPr userDrawn="1"/>
        </p:nvSpPr>
        <p:spPr>
          <a:xfrm rot="10800000" flipH="1">
            <a:off x="0" y="4978036"/>
            <a:ext cx="9144000" cy="165463"/>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3" name="Text Placeholder 4"/>
          <p:cNvSpPr>
            <a:spLocks noGrp="1"/>
          </p:cNvSpPr>
          <p:nvPr>
            <p:ph type="body" sz="quarter" idx="10" hasCustomPrompt="1"/>
          </p:nvPr>
        </p:nvSpPr>
        <p:spPr>
          <a:xfrm>
            <a:off x="328762" y="3215062"/>
            <a:ext cx="3987599" cy="691998"/>
          </a:xfrm>
        </p:spPr>
        <p:txBody>
          <a:bodyPr/>
          <a:lstStyle>
            <a:lvl1pPr>
              <a:lnSpc>
                <a:spcPct val="100000"/>
              </a:lnSpc>
              <a:spcAft>
                <a:spcPts val="0"/>
              </a:spcAft>
              <a:defRPr sz="1700" baseline="0"/>
            </a:lvl1pPr>
          </a:lstStyle>
          <a:p>
            <a:pPr lvl="0"/>
            <a:r>
              <a:rPr lang="en-US" dirty="0"/>
              <a:t>Name</a:t>
            </a:r>
          </a:p>
          <a:p>
            <a:pPr lvl="0"/>
            <a:r>
              <a:rPr lang="en-US" dirty="0"/>
              <a:t>Title</a:t>
            </a:r>
          </a:p>
        </p:txBody>
      </p:sp>
      <p:sp>
        <p:nvSpPr>
          <p:cNvPr id="25" name="Text Placeholder 2"/>
          <p:cNvSpPr>
            <a:spLocks noGrp="1"/>
          </p:cNvSpPr>
          <p:nvPr>
            <p:ph type="body" sz="quarter" idx="11" hasCustomPrompt="1"/>
          </p:nvPr>
        </p:nvSpPr>
        <p:spPr>
          <a:xfrm>
            <a:off x="328613" y="4042786"/>
            <a:ext cx="3987800" cy="452265"/>
          </a:xfrm>
        </p:spPr>
        <p:txBody>
          <a:bodyPr/>
          <a:lstStyle/>
          <a:p>
            <a:pPr lvl="0"/>
            <a:r>
              <a:rPr lang="en-US" dirty="0"/>
              <a:t>Date</a:t>
            </a:r>
          </a:p>
        </p:txBody>
      </p:sp>
      <p:sp>
        <p:nvSpPr>
          <p:cNvPr id="27" name="Shape 15"/>
          <p:cNvSpPr txBox="1">
            <a:spLocks noGrp="1"/>
          </p:cNvSpPr>
          <p:nvPr>
            <p:ph type="title" hasCustomPrompt="1"/>
          </p:nvPr>
        </p:nvSpPr>
        <p:spPr>
          <a:xfrm>
            <a:off x="328345" y="1876358"/>
            <a:ext cx="6464342" cy="1283281"/>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3600" b="0" i="0" u="none" strike="noStrike" cap="none">
                <a:solidFill>
                  <a:schemeClr val="dk2"/>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Title</a:t>
            </a:r>
          </a:p>
        </p:txBody>
      </p:sp>
      <p:sp>
        <p:nvSpPr>
          <p:cNvPr id="10" name="Shape 8">
            <a:extLst>
              <a:ext uri="{FF2B5EF4-FFF2-40B4-BE49-F238E27FC236}">
                <a16:creationId xmlns:a16="http://schemas.microsoft.com/office/drawing/2014/main" id="{30782772-9EE8-BC4D-B671-350F57E81848}"/>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pic>
        <p:nvPicPr>
          <p:cNvPr id="11" name="Graphic 10">
            <a:extLst>
              <a:ext uri="{FF2B5EF4-FFF2-40B4-BE49-F238E27FC236}">
                <a16:creationId xmlns:a16="http://schemas.microsoft.com/office/drawing/2014/main" id="{151869E8-F977-0646-8A04-9770A5FABE4C}"/>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257142" y="522495"/>
            <a:ext cx="1646463" cy="670781"/>
          </a:xfrm>
          <a:prstGeom prst="rect">
            <a:avLst/>
          </a:prstGeom>
        </p:spPr>
      </p:pic>
    </p:spTree>
    <p:extLst>
      <p:ext uri="{BB962C8B-B14F-4D97-AF65-F5344CB8AC3E}">
        <p14:creationId xmlns:p14="http://schemas.microsoft.com/office/powerpoint/2010/main" val="39722703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3_Custom Layout">
    <p:bg>
      <p:bgPr>
        <a:solidFill>
          <a:srgbClr val="F6F6F6"/>
        </a:solidFill>
        <a:effectLst/>
      </p:bgPr>
    </p:bg>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11700" y="231021"/>
            <a:ext cx="8520599" cy="564772"/>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3200" b="0" i="0" u="none" strike="noStrike" cap="none">
                <a:solidFill>
                  <a:srgbClr val="333333"/>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18" name="Shape 18"/>
          <p:cNvSpPr txBox="1">
            <a:spLocks noGrp="1"/>
          </p:cNvSpPr>
          <p:nvPr>
            <p:ph type="sldNum" idx="12"/>
          </p:nvPr>
        </p:nvSpPr>
        <p:spPr>
          <a:xfrm>
            <a:off x="8556782" y="4648251"/>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434343"/>
              </a:buClr>
              <a:buSzPct val="25000"/>
              <a:buFont typeface="Arial"/>
              <a:buNone/>
            </a:pPr>
            <a:fld id="{00000000-1234-1234-1234-123412341234}" type="slidenum">
              <a:rPr lang="en-US" sz="1000" b="0" i="0" u="none" strike="noStrike" cap="none">
                <a:solidFill>
                  <a:srgbClr val="434343"/>
                </a:solidFill>
                <a:latin typeface="Arial"/>
                <a:ea typeface="Arial"/>
                <a:cs typeface="Arial"/>
                <a:sym typeface="Arial"/>
              </a:rPr>
              <a:pPr marL="0" marR="0" lvl="0" indent="0" algn="l" rtl="0">
                <a:lnSpc>
                  <a:spcPct val="100000"/>
                </a:lnSpc>
                <a:spcBef>
                  <a:spcPts val="0"/>
                </a:spcBef>
                <a:spcAft>
                  <a:spcPts val="0"/>
                </a:spcAft>
                <a:buClr>
                  <a:srgbClr val="434343"/>
                </a:buClr>
                <a:buSzPct val="25000"/>
                <a:buFont typeface="Arial"/>
                <a:buNone/>
              </a:pPr>
              <a:t>‹#›</a:t>
            </a:fld>
            <a:endParaRPr lang="en-US" sz="1000" b="0" i="0" u="none" strike="noStrike" cap="none" dirty="0">
              <a:solidFill>
                <a:srgbClr val="434343"/>
              </a:solidFill>
              <a:latin typeface="Arial"/>
              <a:ea typeface="Arial"/>
              <a:cs typeface="Arial"/>
              <a:sym typeface="Arial"/>
            </a:endParaRPr>
          </a:p>
        </p:txBody>
      </p:sp>
      <p:sp>
        <p:nvSpPr>
          <p:cNvPr id="20" name="Shape 20"/>
          <p:cNvSpPr txBox="1">
            <a:spLocks noGrp="1"/>
          </p:cNvSpPr>
          <p:nvPr>
            <p:ph type="body" idx="1"/>
          </p:nvPr>
        </p:nvSpPr>
        <p:spPr>
          <a:xfrm>
            <a:off x="311146" y="1204912"/>
            <a:ext cx="8521149" cy="318203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lt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2" name="TextBox 1"/>
          <p:cNvSpPr txBox="1"/>
          <p:nvPr userDrawn="1"/>
        </p:nvSpPr>
        <p:spPr>
          <a:xfrm>
            <a:off x="188068" y="4944576"/>
            <a:ext cx="833883" cy="246221"/>
          </a:xfrm>
          <a:prstGeom prst="rect">
            <a:avLst/>
          </a:prstGeom>
          <a:noFill/>
        </p:spPr>
        <p:txBody>
          <a:bodyPr wrap="none" rtlCol="0">
            <a:spAutoFit/>
          </a:bodyPr>
          <a:lstStyle/>
          <a:p>
            <a:r>
              <a:rPr lang="en-US" sz="1000" dirty="0">
                <a:solidFill>
                  <a:schemeClr val="bg2"/>
                </a:solidFill>
              </a:rPr>
              <a:t>@</a:t>
            </a:r>
            <a:r>
              <a:rPr lang="en-US" sz="1000" dirty="0" err="1">
                <a:solidFill>
                  <a:schemeClr val="bg2"/>
                </a:solidFill>
              </a:rPr>
              <a:t>ODPiOrg</a:t>
            </a:r>
            <a:endParaRPr lang="en-US" sz="1000" dirty="0">
              <a:solidFill>
                <a:schemeClr val="bg2"/>
              </a:solidFill>
            </a:endParaRPr>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377764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 y="1371600"/>
            <a:ext cx="4305300" cy="3371850"/>
          </a:xfrm>
        </p:spPr>
        <p:txBody>
          <a:bodyPr/>
          <a:lstStyle>
            <a:lvl1pPr>
              <a:defRPr sz="1800"/>
            </a:lvl1pPr>
            <a:lvl2pPr>
              <a:defRPr sz="1500"/>
            </a:lvl2pPr>
            <a:lvl3pPr>
              <a:defRPr sz="1350"/>
            </a:lvl3pPr>
            <a:lvl4pPr>
              <a:defRPr sz="1200"/>
            </a:lvl4pPr>
            <a:lvl5pPr>
              <a:defRPr sz="120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305300" cy="3371850"/>
          </a:xfrm>
        </p:spPr>
        <p:txBody>
          <a:bodyPr/>
          <a:lstStyle>
            <a:lvl1pPr>
              <a:defRPr sz="1800"/>
            </a:lvl1pPr>
            <a:lvl2pPr>
              <a:defRPr sz="1500"/>
            </a:lvl2pPr>
            <a:lvl3pPr>
              <a:defRPr sz="1350"/>
            </a:lvl3pPr>
            <a:lvl4pPr>
              <a:defRPr sz="1200"/>
            </a:lvl4pPr>
            <a:lvl5pPr>
              <a:defRPr sz="120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48815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Shape 11"/>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05"/>
          <a:stretch/>
        </p:blipFill>
        <p:spPr>
          <a:xfrm>
            <a:off x="0" y="0"/>
            <a:ext cx="9144000" cy="514350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2996" y="535880"/>
            <a:ext cx="1011335" cy="631748"/>
          </a:xfrm>
          <a:prstGeom prst="rect">
            <a:avLst/>
          </a:prstGeom>
        </p:spPr>
      </p:pic>
      <p:sp>
        <p:nvSpPr>
          <p:cNvPr id="16" name="Shape 10"/>
          <p:cNvSpPr/>
          <p:nvPr userDrawn="1"/>
        </p:nvSpPr>
        <p:spPr>
          <a:xfrm rot="10800000" flipH="1">
            <a:off x="0" y="4984398"/>
            <a:ext cx="9144000" cy="159102"/>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6" name="Shape 15"/>
          <p:cNvSpPr txBox="1">
            <a:spLocks noGrp="1"/>
          </p:cNvSpPr>
          <p:nvPr>
            <p:ph type="title" hasCustomPrompt="1"/>
          </p:nvPr>
        </p:nvSpPr>
        <p:spPr>
          <a:xfrm>
            <a:off x="328344" y="1876358"/>
            <a:ext cx="8118191" cy="1283281"/>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3600" b="0" i="0" u="none" strike="noStrike" cap="small">
                <a:solidFill>
                  <a:schemeClr val="dk2"/>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Title</a:t>
            </a:r>
            <a:endParaRPr dirty="0"/>
          </a:p>
        </p:txBody>
      </p:sp>
      <p:sp>
        <p:nvSpPr>
          <p:cNvPr id="8" name="Shape 8">
            <a:extLst>
              <a:ext uri="{FF2B5EF4-FFF2-40B4-BE49-F238E27FC236}">
                <a16:creationId xmlns:a16="http://schemas.microsoft.com/office/drawing/2014/main" id="{63848344-E58E-1C48-89A1-C7DC8AFDE558}"/>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pic>
        <p:nvPicPr>
          <p:cNvPr id="9" name="Graphic 8">
            <a:extLst>
              <a:ext uri="{FF2B5EF4-FFF2-40B4-BE49-F238E27FC236}">
                <a16:creationId xmlns:a16="http://schemas.microsoft.com/office/drawing/2014/main" id="{DDBE4D5C-ADD9-9646-8796-2FA76CCD75E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534291" y="431086"/>
            <a:ext cx="2449143" cy="997799"/>
          </a:xfrm>
          <a:prstGeom prst="rect">
            <a:avLst/>
          </a:prstGeom>
        </p:spPr>
      </p:pic>
    </p:spTree>
    <p:extLst>
      <p:ext uri="{BB962C8B-B14F-4D97-AF65-F5344CB8AC3E}">
        <p14:creationId xmlns:p14="http://schemas.microsoft.com/office/powerpoint/2010/main" val="2218161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bove) + content (1-colum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200" y="1088135"/>
            <a:ext cx="8541385" cy="3560115"/>
          </a:xfrm>
        </p:spPr>
        <p:txBody>
          <a:bodyPr/>
          <a:lstStyle>
            <a:lvl1pPr marL="285750" indent="-285750">
              <a:buClr>
                <a:schemeClr val="accent6">
                  <a:lumMod val="50000"/>
                </a:schemeClr>
              </a:buClr>
              <a:buFont typeface="Wingdings" pitchFamily="2" charset="2"/>
              <a:buChar char="§"/>
              <a:defRPr>
                <a:solidFill>
                  <a:schemeClr val="accent6">
                    <a:lumMod val="50000"/>
                  </a:schemeClr>
                </a:solidFill>
              </a:defRPr>
            </a:lvl1pPr>
            <a:lvl2pPr marL="742950" indent="-285750">
              <a:buClr>
                <a:schemeClr val="accent6">
                  <a:lumMod val="50000"/>
                </a:schemeClr>
              </a:buClr>
              <a:buFont typeface="Wingdings" pitchFamily="2" charset="2"/>
              <a:buChar char="§"/>
              <a:defRPr>
                <a:solidFill>
                  <a:schemeClr val="accent6">
                    <a:lumMod val="50000"/>
                  </a:schemeClr>
                </a:solidFill>
              </a:defRPr>
            </a:lvl2pPr>
            <a:lvl3pPr marL="1200150" indent="-285750">
              <a:buClr>
                <a:schemeClr val="accent6">
                  <a:lumMod val="50000"/>
                </a:schemeClr>
              </a:buClr>
              <a:buFont typeface="Wingdings" pitchFamily="2" charset="2"/>
              <a:buChar char="§"/>
              <a:defRPr>
                <a:solidFill>
                  <a:schemeClr val="accent6">
                    <a:lumMod val="50000"/>
                  </a:schemeClr>
                </a:solidFill>
              </a:defRPr>
            </a:lvl3pPr>
            <a:lvl4pPr marL="1657350" indent="-285750">
              <a:buClr>
                <a:schemeClr val="accent6">
                  <a:lumMod val="50000"/>
                </a:schemeClr>
              </a:buClr>
              <a:buFont typeface="Wingdings" pitchFamily="2" charset="2"/>
              <a:buChar char="§"/>
              <a:defRPr>
                <a:solidFill>
                  <a:schemeClr val="accent6">
                    <a:lumMod val="50000"/>
                  </a:schemeClr>
                </a:solidFill>
              </a:defRPr>
            </a:lvl4pPr>
            <a:lvl5pPr marL="2114550" indent="-285750">
              <a:buClr>
                <a:schemeClr val="accent6">
                  <a:lumMod val="50000"/>
                </a:schemeClr>
              </a:buClr>
              <a:buFont typeface="Wingdings" pitchFamily="2" charset="2"/>
              <a:buChar char="§"/>
              <a:defRPr>
                <a:solidFill>
                  <a:schemeClr val="accent6">
                    <a:lumMod val="50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Title 6"/>
          <p:cNvSpPr>
            <a:spLocks noGrp="1"/>
          </p:cNvSpPr>
          <p:nvPr>
            <p:ph type="title"/>
          </p:nvPr>
        </p:nvSpPr>
        <p:spPr>
          <a:xfrm>
            <a:off x="359200" y="144708"/>
            <a:ext cx="4474777" cy="859023"/>
          </a:xfrm>
          <a:prstGeom prst="rect">
            <a:avLst/>
          </a:prstGeom>
        </p:spPr>
        <p:txBody>
          <a:bodyPr>
            <a:normAutofit/>
          </a:bodyPr>
          <a:lstStyle>
            <a:lvl1pPr>
              <a:defRPr sz="2400"/>
            </a:lvl1pPr>
          </a:lstStyle>
          <a:p>
            <a:r>
              <a:rPr lang="en-US" noProof="0"/>
              <a:t>Click to edit Master title style</a:t>
            </a:r>
          </a:p>
        </p:txBody>
      </p:sp>
      <p:sp>
        <p:nvSpPr>
          <p:cNvPr id="8" name="Rectangle 7"/>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hape 9">
            <a:extLst>
              <a:ext uri="{FF2B5EF4-FFF2-40B4-BE49-F238E27FC236}">
                <a16:creationId xmlns:a16="http://schemas.microsoft.com/office/drawing/2014/main" id="{89CCB5E2-86B7-DF4F-95FF-16227AB8F676}"/>
              </a:ext>
            </a:extLst>
          </p:cNvPr>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11" name="Shape 8">
            <a:extLst>
              <a:ext uri="{FF2B5EF4-FFF2-40B4-BE49-F238E27FC236}">
                <a16:creationId xmlns:a16="http://schemas.microsoft.com/office/drawing/2014/main" id="{EE930199-1DB9-E040-9099-9A8B2D5601A9}"/>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363171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59200" y="280673"/>
            <a:ext cx="8473099" cy="572699"/>
          </a:xfrm>
          <a:prstGeom prst="rect">
            <a:avLst/>
          </a:prstGeom>
        </p:spPr>
        <p:txBody>
          <a:bodyPr>
            <a:normAutofit/>
          </a:bodyPr>
          <a:lstStyle>
            <a:lvl1pPr>
              <a:defRPr sz="2400"/>
            </a:lvl1pPr>
          </a:lstStyle>
          <a:p>
            <a:r>
              <a:rPr lang="en-US"/>
              <a:t>Click to edit Master title style</a:t>
            </a:r>
          </a:p>
        </p:txBody>
      </p:sp>
      <p:sp>
        <p:nvSpPr>
          <p:cNvPr id="3" name="Content Placeholder 2"/>
          <p:cNvSpPr>
            <a:spLocks noGrp="1"/>
          </p:cNvSpPr>
          <p:nvPr>
            <p:ph idx="1"/>
          </p:nvPr>
        </p:nvSpPr>
        <p:spPr>
          <a:xfrm>
            <a:off x="359200" y="965874"/>
            <a:ext cx="8473100" cy="3603001"/>
          </a:xfrm>
        </p:spPr>
        <p:txBody>
          <a:bodyPr/>
          <a:lstStyle>
            <a:lvl1pPr marL="285750" indent="-285750">
              <a:spcAft>
                <a:spcPts val="600"/>
              </a:spcAft>
              <a:buClr>
                <a:schemeClr val="accent6">
                  <a:lumMod val="75000"/>
                </a:schemeClr>
              </a:buClr>
              <a:buFont typeface="Wingdings" pitchFamily="2" charset="2"/>
              <a:buChar char="§"/>
              <a:defRPr>
                <a:solidFill>
                  <a:schemeClr val="accent6">
                    <a:lumMod val="50000"/>
                  </a:schemeClr>
                </a:solidFill>
              </a:defRPr>
            </a:lvl1pPr>
            <a:lvl2pPr marL="742950" indent="-285750">
              <a:spcAft>
                <a:spcPts val="600"/>
              </a:spcAft>
              <a:buClr>
                <a:schemeClr val="accent6">
                  <a:lumMod val="75000"/>
                </a:schemeClr>
              </a:buClr>
              <a:buFont typeface="Wingdings" pitchFamily="2" charset="2"/>
              <a:buChar char="§"/>
              <a:defRPr>
                <a:solidFill>
                  <a:schemeClr val="accent6">
                    <a:lumMod val="50000"/>
                  </a:schemeClr>
                </a:solidFill>
              </a:defRPr>
            </a:lvl2pPr>
            <a:lvl3pPr marL="1200150" indent="-285750">
              <a:spcAft>
                <a:spcPts val="600"/>
              </a:spcAft>
              <a:buClr>
                <a:schemeClr val="accent6">
                  <a:lumMod val="75000"/>
                </a:schemeClr>
              </a:buClr>
              <a:buFont typeface="Wingdings" pitchFamily="2" charset="2"/>
              <a:buChar char="§"/>
              <a:defRPr>
                <a:solidFill>
                  <a:schemeClr val="accent6">
                    <a:lumMod val="50000"/>
                  </a:schemeClr>
                </a:solidFill>
              </a:defRPr>
            </a:lvl3pPr>
            <a:lvl4pPr marL="1657350" indent="-285750">
              <a:spcAft>
                <a:spcPts val="600"/>
              </a:spcAft>
              <a:buClr>
                <a:schemeClr val="accent6">
                  <a:lumMod val="75000"/>
                </a:schemeClr>
              </a:buClr>
              <a:buFont typeface="Wingdings" pitchFamily="2" charset="2"/>
              <a:buChar char="§"/>
              <a:defRPr>
                <a:solidFill>
                  <a:schemeClr val="accent6">
                    <a:lumMod val="50000"/>
                  </a:schemeClr>
                </a:solidFill>
              </a:defRPr>
            </a:lvl4pPr>
            <a:lvl5pPr marL="2114550" indent="-285750">
              <a:spcAft>
                <a:spcPts val="600"/>
              </a:spcAft>
              <a:buClr>
                <a:schemeClr val="accent6">
                  <a:lumMod val="75000"/>
                </a:schemeClr>
              </a:buClr>
              <a:buFont typeface="Wingdings" pitchFamily="2" charset="2"/>
              <a:buChar char="§"/>
              <a:defRPr>
                <a:solidFill>
                  <a:schemeClr val="accent6">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hape 9">
            <a:extLst>
              <a:ext uri="{FF2B5EF4-FFF2-40B4-BE49-F238E27FC236}">
                <a16:creationId xmlns:a16="http://schemas.microsoft.com/office/drawing/2014/main" id="{54F62638-0F6C-9E44-ABE3-F347A745845A}"/>
              </a:ext>
            </a:extLst>
          </p:cNvPr>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7" name="Shape 8">
            <a:extLst>
              <a:ext uri="{FF2B5EF4-FFF2-40B4-BE49-F238E27FC236}">
                <a16:creationId xmlns:a16="http://schemas.microsoft.com/office/drawing/2014/main" id="{7E1EFA56-B995-2E4A-ADBD-A8A9FD436916}"/>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3450876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59200" y="289077"/>
            <a:ext cx="8473099" cy="564772"/>
          </a:xfrm>
          <a:prstGeom prst="rect">
            <a:avLst/>
          </a:prstGeom>
          <a:noFill/>
          <a:ln>
            <a:noFill/>
          </a:ln>
        </p:spPr>
        <p:txBody>
          <a:bodyPr lIns="91425" tIns="91425" rIns="91425" bIns="91425" anchor="t" anchorCtr="0">
            <a:noAutofit/>
          </a:bodyPr>
          <a:lstStyle>
            <a:lvl1pPr marL="0" marR="0" lvl="0" indent="0" algn="l" rtl="0">
              <a:lnSpc>
                <a:spcPct val="100000"/>
              </a:lnSpc>
              <a:spcBef>
                <a:spcPts val="0"/>
              </a:spcBef>
              <a:spcAft>
                <a:spcPts val="0"/>
              </a:spcAft>
              <a:buClr>
                <a:schemeClr val="dk1"/>
              </a:buClr>
              <a:buFont typeface="Arial"/>
              <a:buNone/>
              <a:defRPr sz="2400" b="0" i="0" u="none" strike="noStrike" cap="none">
                <a:solidFill>
                  <a:srgbClr val="333333"/>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hape 9">
            <a:extLst>
              <a:ext uri="{FF2B5EF4-FFF2-40B4-BE49-F238E27FC236}">
                <a16:creationId xmlns:a16="http://schemas.microsoft.com/office/drawing/2014/main" id="{45FB6608-D6CB-1E47-97E0-946893699D85}"/>
              </a:ext>
            </a:extLst>
          </p:cNvPr>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9" name="Shape 8">
            <a:extLst>
              <a:ext uri="{FF2B5EF4-FFF2-40B4-BE49-F238E27FC236}">
                <a16:creationId xmlns:a16="http://schemas.microsoft.com/office/drawing/2014/main" id="{30689E75-890B-DE48-8C2D-0BE1828F9386}"/>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18107841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1_Custom Layout">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59200" y="289077"/>
            <a:ext cx="8473100" cy="564772"/>
          </a:xfrm>
          <a:prstGeom prst="rect">
            <a:avLst/>
          </a:prstGeom>
          <a:noFill/>
          <a:ln>
            <a:noFill/>
          </a:ln>
        </p:spPr>
        <p:txBody>
          <a:bodyPr lIns="91425" tIns="91425" rIns="91425" bIns="91425" anchor="t" anchorCtr="0">
            <a:noAutofit/>
          </a:bodyPr>
          <a:lstStyle>
            <a:lvl1pPr marL="0" marR="0" lvl="0" indent="0" algn="l" rtl="0">
              <a:lnSpc>
                <a:spcPct val="100000"/>
              </a:lnSpc>
              <a:spcBef>
                <a:spcPts val="0"/>
              </a:spcBef>
              <a:spcAft>
                <a:spcPts val="0"/>
              </a:spcAft>
              <a:buClr>
                <a:schemeClr val="dk1"/>
              </a:buClr>
              <a:buFont typeface="Arial"/>
              <a:buNone/>
              <a:defRPr sz="2400" b="0" i="0" u="none" strike="noStrike" cap="none">
                <a:solidFill>
                  <a:srgbClr val="C00000"/>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20" name="Shape 20"/>
          <p:cNvSpPr txBox="1">
            <a:spLocks noGrp="1"/>
          </p:cNvSpPr>
          <p:nvPr>
            <p:ph type="body" idx="1"/>
          </p:nvPr>
        </p:nvSpPr>
        <p:spPr>
          <a:xfrm>
            <a:off x="359200" y="1037771"/>
            <a:ext cx="8473096" cy="3737429"/>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rgbClr val="C00000"/>
                </a:solidFill>
                <a:latin typeface="Arial"/>
                <a:ea typeface="Arial"/>
                <a:cs typeface="Arial"/>
                <a:sym typeface="Arial"/>
              </a:defRPr>
            </a:lvl1pPr>
            <a:lvl2pPr marL="457189"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378"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566"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754"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5943"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132"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32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509"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Shape 8">
            <a:extLst>
              <a:ext uri="{FF2B5EF4-FFF2-40B4-BE49-F238E27FC236}">
                <a16:creationId xmlns:a16="http://schemas.microsoft.com/office/drawing/2014/main" id="{83C6D269-4A47-0542-B90B-2670FFD97F35}"/>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2634957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2_Custom Layout">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11701" y="290285"/>
            <a:ext cx="8520599" cy="505507"/>
          </a:xfrm>
          <a:prstGeom prst="rect">
            <a:avLst/>
          </a:prstGeom>
          <a:noFill/>
          <a:ln>
            <a:noFill/>
          </a:ln>
        </p:spPr>
        <p:txBody>
          <a:bodyPr lIns="91425" tIns="91425" rIns="91425" bIns="91425" anchor="t" anchorCtr="0">
            <a:noAutofit/>
          </a:bodyPr>
          <a:lstStyle>
            <a:lvl1pPr marL="0" marR="0" lvl="0" indent="0" algn="l" rtl="0">
              <a:lnSpc>
                <a:spcPct val="100000"/>
              </a:lnSpc>
              <a:spcBef>
                <a:spcPts val="0"/>
              </a:spcBef>
              <a:spcAft>
                <a:spcPts val="0"/>
              </a:spcAft>
              <a:buClr>
                <a:schemeClr val="dk1"/>
              </a:buClr>
              <a:buFont typeface="Arial"/>
              <a:buNone/>
              <a:defRPr sz="2400" b="0" i="0" u="none" strike="noStrike" cap="none">
                <a:solidFill>
                  <a:srgbClr val="C00000"/>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20" name="Shape 20"/>
          <p:cNvSpPr txBox="1">
            <a:spLocks noGrp="1"/>
          </p:cNvSpPr>
          <p:nvPr>
            <p:ph type="body" idx="1"/>
          </p:nvPr>
        </p:nvSpPr>
        <p:spPr>
          <a:xfrm>
            <a:off x="311147" y="1204912"/>
            <a:ext cx="8521149" cy="318203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rgbClr val="C00000"/>
                </a:solidFill>
                <a:latin typeface="Arial"/>
                <a:ea typeface="Arial"/>
                <a:cs typeface="Arial"/>
                <a:sym typeface="Arial"/>
              </a:defRPr>
            </a:lvl1pPr>
            <a:lvl2pPr marL="457189"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378"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566"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754"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5943"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132"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32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509"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Shape 8">
            <a:extLst>
              <a:ext uri="{FF2B5EF4-FFF2-40B4-BE49-F238E27FC236}">
                <a16:creationId xmlns:a16="http://schemas.microsoft.com/office/drawing/2014/main" id="{1B1A3FF0-47D0-6D46-9D37-CB8959363757}"/>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1088276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63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22792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5"/>
        <p:cNvGrpSpPr/>
        <p:nvPr/>
      </p:nvGrpSpPr>
      <p:grpSpPr>
        <a:xfrm>
          <a:off x="0" y="0"/>
          <a:ext cx="0" cy="0"/>
          <a:chOff x="0" y="0"/>
          <a:chExt cx="0" cy="0"/>
        </a:xfrm>
      </p:grpSpPr>
      <p:sp>
        <p:nvSpPr>
          <p:cNvPr id="7" name="Shape 7"/>
          <p:cNvSpPr txBox="1">
            <a:spLocks noGrp="1"/>
          </p:cNvSpPr>
          <p:nvPr>
            <p:ph type="body" idx="1"/>
          </p:nvPr>
        </p:nvSpPr>
        <p:spPr>
          <a:xfrm>
            <a:off x="311701" y="1152475"/>
            <a:ext cx="85205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9" name="Shape 9"/>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10" name="Shape 10"/>
          <p:cNvSpPr/>
          <p:nvPr/>
        </p:nvSpPr>
        <p:spPr>
          <a:xfrm rot="10800000" flipH="1" flipV="1">
            <a:off x="0" y="4956626"/>
            <a:ext cx="9144000" cy="180169"/>
          </a:xfrm>
          <a:prstGeom prst="rect">
            <a:avLst/>
          </a:prstGeom>
          <a:solidFill>
            <a:srgbClr val="6DCCDE"/>
          </a:solidFill>
          <a:ln>
            <a:noFill/>
          </a:ln>
        </p:spPr>
        <p:txBody>
          <a:bodyPr lIns="91425" tIns="45700" rIns="91425" bIns="45700" anchor="ctr" anchorCtr="0">
            <a:noAutofit/>
          </a:bodyPr>
          <a:lstStyle/>
          <a:p>
            <a:pPr algn="ctr"/>
            <a:r>
              <a:rPr lang="en-US" sz="1050" dirty="0"/>
              <a:t>https://github.com/odpi/egeria</a:t>
            </a:r>
          </a:p>
        </p:txBody>
      </p:sp>
      <p:sp>
        <p:nvSpPr>
          <p:cNvPr id="2" name="Title Placeholder 1"/>
          <p:cNvSpPr>
            <a:spLocks noGrp="1"/>
          </p:cNvSpPr>
          <p:nvPr>
            <p:ph type="title"/>
          </p:nvPr>
        </p:nvSpPr>
        <p:spPr>
          <a:xfrm>
            <a:off x="325859" y="215849"/>
            <a:ext cx="8520599" cy="85725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8" name="Shape 8"/>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pic>
        <p:nvPicPr>
          <p:cNvPr id="11" name="Graphic 10">
            <a:extLst>
              <a:ext uri="{FF2B5EF4-FFF2-40B4-BE49-F238E27FC236}">
                <a16:creationId xmlns:a16="http://schemas.microsoft.com/office/drawing/2014/main" id="{9EFF1D1A-5838-7442-A684-A8FB3BE0E187}"/>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311700" y="4640324"/>
            <a:ext cx="714574" cy="291123"/>
          </a:xfrm>
          <a:prstGeom prst="rect">
            <a:avLst/>
          </a:prstGeom>
        </p:spPr>
      </p:pic>
    </p:spTree>
    <p:extLst>
      <p:ext uri="{BB962C8B-B14F-4D97-AF65-F5344CB8AC3E}">
        <p14:creationId xmlns:p14="http://schemas.microsoft.com/office/powerpoint/2010/main" val="3722838945"/>
      </p:ext>
    </p:extLst>
  </p:cSld>
  <p:clrMap bg1="dk1" tx1="lt1" bg2="dk2" tx2="lt2" accent1="accent1" accent2="accent2" accent3="accent3" accent4="accent4" accent5="accent5" accent6="accent6" hlink="hlink" folHlink="folHlink"/>
  <p:sldLayoutIdLst>
    <p:sldLayoutId id="2147483671" r:id="rId1"/>
    <p:sldLayoutId id="2147483672" r:id="rId2"/>
    <p:sldLayoutId id="2147483675" r:id="rId3"/>
    <p:sldLayoutId id="2147483676" r:id="rId4"/>
    <p:sldLayoutId id="2147483677" r:id="rId5"/>
    <p:sldLayoutId id="2147483678" r:id="rId6"/>
    <p:sldLayoutId id="2147483679" r:id="rId7"/>
    <p:sldLayoutId id="2147483682" r:id="rId8"/>
    <p:sldLayoutId id="2147483683" r:id="rId9"/>
    <p:sldLayoutId id="2147483684" r:id="rId10"/>
    <p:sldLayoutId id="2147483685"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85750" marR="0" lvl="0" indent="-285750" algn="l" rtl="0">
        <a:lnSpc>
          <a:spcPct val="100000"/>
        </a:lnSpc>
        <a:spcBef>
          <a:spcPts val="0"/>
        </a:spcBef>
        <a:spcAft>
          <a:spcPts val="0"/>
        </a:spcAft>
        <a:buClr>
          <a:schemeClr val="accent6">
            <a:lumMod val="50000"/>
          </a:schemeClr>
        </a:buClr>
        <a:buFont typeface="Wingdings" pitchFamily="2" charset="2"/>
        <a:buChar char="§"/>
        <a:defRPr sz="1400" b="0" i="0" u="none" strike="noStrike" cap="none">
          <a:solidFill>
            <a:schemeClr val="accent6">
              <a:lumMod val="50000"/>
            </a:schemeClr>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odpi/egeria" TargetMode="External"/><Relationship Id="rId2" Type="http://schemas.openxmlformats.org/officeDocument/2006/relationships/hyperlink" Target="https://github.com/odpi/data-governance" TargetMode="External"/><Relationship Id="rId1" Type="http://schemas.openxmlformats.org/officeDocument/2006/relationships/slideLayout" Target="../slideLayouts/slideLayout4.xml"/><Relationship Id="rId5" Type="http://schemas.openxmlformats.org/officeDocument/2006/relationships/hyperlink" Target="https://roaringelephant.org/2018/09/25/episode-107-open-metadata-and-governance-masterclass-with-mandy-chessell-part-1/" TargetMode="External"/><Relationship Id="rId4" Type="http://schemas.openxmlformats.org/officeDocument/2006/relationships/hyperlink" Target="https://odpi.github.io/data-governance/role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C3A30-E3E7-4A44-AB78-75FEA77AF253}"/>
              </a:ext>
            </a:extLst>
          </p:cNvPr>
          <p:cNvSpPr>
            <a:spLocks noGrp="1"/>
          </p:cNvSpPr>
          <p:nvPr>
            <p:ph type="title"/>
          </p:nvPr>
        </p:nvSpPr>
        <p:spPr/>
        <p:txBody>
          <a:bodyPr>
            <a:normAutofit/>
          </a:bodyPr>
          <a:lstStyle/>
          <a:p>
            <a:r>
              <a:rPr lang="en-GB" b="1" dirty="0"/>
              <a:t>Deploying Egeria</a:t>
            </a:r>
            <a:endParaRPr lang="en-GB" dirty="0"/>
          </a:p>
        </p:txBody>
      </p:sp>
      <p:sp>
        <p:nvSpPr>
          <p:cNvPr id="3" name="Slide Number Placeholder 2">
            <a:extLst>
              <a:ext uri="{FF2B5EF4-FFF2-40B4-BE49-F238E27FC236}">
                <a16:creationId xmlns:a16="http://schemas.microsoft.com/office/drawing/2014/main" id="{00861036-A1A8-EB42-B740-1DBEC50D9DF9}"/>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a:t>
            </a:fld>
            <a:endParaRPr lang="en-US" sz="1000"/>
          </a:p>
        </p:txBody>
      </p:sp>
      <p:sp>
        <p:nvSpPr>
          <p:cNvPr id="4" name="TextBox 3">
            <a:extLst>
              <a:ext uri="{FF2B5EF4-FFF2-40B4-BE49-F238E27FC236}">
                <a16:creationId xmlns:a16="http://schemas.microsoft.com/office/drawing/2014/main" id="{354C2169-99CC-5944-B2D7-78D5DB7D13E0}"/>
              </a:ext>
            </a:extLst>
          </p:cNvPr>
          <p:cNvSpPr txBox="1"/>
          <p:nvPr/>
        </p:nvSpPr>
        <p:spPr>
          <a:xfrm>
            <a:off x="445169" y="3484346"/>
            <a:ext cx="3183555" cy="307777"/>
          </a:xfrm>
          <a:prstGeom prst="rect">
            <a:avLst/>
          </a:prstGeom>
          <a:noFill/>
        </p:spPr>
        <p:txBody>
          <a:bodyPr wrap="square" rtlCol="0">
            <a:spAutoFit/>
          </a:bodyPr>
          <a:lstStyle/>
          <a:p>
            <a:r>
              <a:rPr lang="en-US" dirty="0">
                <a:solidFill>
                  <a:schemeClr val="accent5">
                    <a:lumMod val="40000"/>
                    <a:lumOff val="60000"/>
                  </a:schemeClr>
                </a:solidFill>
              </a:rPr>
              <a:t>Mandy Chessell, IBM</a:t>
            </a:r>
          </a:p>
        </p:txBody>
      </p:sp>
    </p:spTree>
    <p:extLst>
      <p:ext uri="{BB962C8B-B14F-4D97-AF65-F5344CB8AC3E}">
        <p14:creationId xmlns:p14="http://schemas.microsoft.com/office/powerpoint/2010/main" val="601748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839AC-407B-D74D-A774-F0BA6F863A74}"/>
              </a:ext>
            </a:extLst>
          </p:cNvPr>
          <p:cNvSpPr>
            <a:spLocks noGrp="1"/>
          </p:cNvSpPr>
          <p:nvPr>
            <p:ph type="title"/>
          </p:nvPr>
        </p:nvSpPr>
        <p:spPr/>
        <p:txBody>
          <a:bodyPr/>
          <a:lstStyle/>
          <a:p>
            <a:r>
              <a:rPr lang="en-US" dirty="0"/>
              <a:t>Repository explorer</a:t>
            </a:r>
          </a:p>
        </p:txBody>
      </p:sp>
      <p:sp>
        <p:nvSpPr>
          <p:cNvPr id="4" name="Slide Number Placeholder 3">
            <a:extLst>
              <a:ext uri="{FF2B5EF4-FFF2-40B4-BE49-F238E27FC236}">
                <a16:creationId xmlns:a16="http://schemas.microsoft.com/office/drawing/2014/main" id="{D6E4B203-021C-474B-9DC1-64A5B3123BB2}"/>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10</a:t>
            </a:fld>
            <a:endParaRPr lang="en-US" sz="1000"/>
          </a:p>
        </p:txBody>
      </p:sp>
      <p:pic>
        <p:nvPicPr>
          <p:cNvPr id="6" name="Picture 5" descr="A screenshot of a social media post&#10;&#10;Description automatically generated">
            <a:extLst>
              <a:ext uri="{FF2B5EF4-FFF2-40B4-BE49-F238E27FC236}">
                <a16:creationId xmlns:a16="http://schemas.microsoft.com/office/drawing/2014/main" id="{B4B3F6F7-1384-4C41-AF61-16FF4D4E9BED}"/>
              </a:ext>
            </a:extLst>
          </p:cNvPr>
          <p:cNvPicPr>
            <a:picLocks noChangeAspect="1"/>
          </p:cNvPicPr>
          <p:nvPr/>
        </p:nvPicPr>
        <p:blipFill>
          <a:blip r:embed="rId2"/>
          <a:stretch>
            <a:fillRect/>
          </a:stretch>
        </p:blipFill>
        <p:spPr>
          <a:xfrm>
            <a:off x="3755571" y="708645"/>
            <a:ext cx="4303455" cy="3466026"/>
          </a:xfrm>
          <a:prstGeom prst="rect">
            <a:avLst/>
          </a:prstGeom>
          <a:ln w="57150">
            <a:solidFill>
              <a:srgbClr val="6DCCDE"/>
            </a:solidFill>
          </a:ln>
        </p:spPr>
      </p:pic>
      <p:pic>
        <p:nvPicPr>
          <p:cNvPr id="8" name="Picture 7" descr="A screenshot of a social media post&#10;&#10;Description automatically generated">
            <a:extLst>
              <a:ext uri="{FF2B5EF4-FFF2-40B4-BE49-F238E27FC236}">
                <a16:creationId xmlns:a16="http://schemas.microsoft.com/office/drawing/2014/main" id="{25AF64D0-B573-E547-8968-9BF71B3BD082}"/>
              </a:ext>
            </a:extLst>
          </p:cNvPr>
          <p:cNvPicPr>
            <a:picLocks noChangeAspect="1"/>
          </p:cNvPicPr>
          <p:nvPr/>
        </p:nvPicPr>
        <p:blipFill>
          <a:blip r:embed="rId3"/>
          <a:stretch>
            <a:fillRect/>
          </a:stretch>
        </p:blipFill>
        <p:spPr>
          <a:xfrm>
            <a:off x="407102" y="1970313"/>
            <a:ext cx="4188647" cy="2356757"/>
          </a:xfrm>
          <a:prstGeom prst="rect">
            <a:avLst/>
          </a:prstGeom>
          <a:ln>
            <a:solidFill>
              <a:srgbClr val="6DCCDE"/>
            </a:solidFill>
          </a:ln>
        </p:spPr>
      </p:pic>
    </p:spTree>
    <p:extLst>
      <p:ext uri="{BB962C8B-B14F-4D97-AF65-F5344CB8AC3E}">
        <p14:creationId xmlns:p14="http://schemas.microsoft.com/office/powerpoint/2010/main" val="4149155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p:cNvSpPr>
          <p:nvPr>
            <p:ph type="title"/>
          </p:nvPr>
        </p:nvSpPr>
        <p:spPr/>
        <p:txBody>
          <a:bodyPr/>
          <a:lstStyle/>
          <a:p>
            <a:r>
              <a:rPr lang="en-US" dirty="0">
                <a:latin typeface="Arial" charset="0"/>
                <a:ea typeface="MS PGothic" charset="0"/>
              </a:rPr>
              <a:t>Taking the next step with ODPi Egeria</a:t>
            </a:r>
          </a:p>
        </p:txBody>
      </p:sp>
      <p:sp>
        <p:nvSpPr>
          <p:cNvPr id="24" name="Content Placeholder 23">
            <a:extLst>
              <a:ext uri="{FF2B5EF4-FFF2-40B4-BE49-F238E27FC236}">
                <a16:creationId xmlns:a16="http://schemas.microsoft.com/office/drawing/2014/main" id="{0C24245F-E453-884F-B96C-E2B340CC708F}"/>
              </a:ext>
            </a:extLst>
          </p:cNvPr>
          <p:cNvSpPr>
            <a:spLocks noGrp="1"/>
          </p:cNvSpPr>
          <p:nvPr>
            <p:ph idx="1"/>
          </p:nvPr>
        </p:nvSpPr>
        <p:spPr>
          <a:xfrm>
            <a:off x="359200" y="965874"/>
            <a:ext cx="8473100" cy="3519040"/>
          </a:xfrm>
        </p:spPr>
        <p:txBody>
          <a:bodyPr>
            <a:normAutofit/>
          </a:bodyPr>
          <a:lstStyle/>
          <a:p>
            <a:r>
              <a:rPr lang="en-US" dirty="0"/>
              <a:t>Website https://egeria.odpi.org</a:t>
            </a:r>
          </a:p>
          <a:p>
            <a:pPr lvl="1"/>
            <a:r>
              <a:rPr lang="en-US" dirty="0"/>
              <a:t>Links to guides, glossary, history, design docs, …</a:t>
            </a:r>
          </a:p>
          <a:p>
            <a:r>
              <a:rPr lang="en-US" dirty="0"/>
              <a:t>Kubernetes/Docker deployment</a:t>
            </a:r>
          </a:p>
          <a:p>
            <a:r>
              <a:rPr lang="en-US" dirty="0"/>
              <a:t>Hands on labs</a:t>
            </a:r>
          </a:p>
          <a:p>
            <a:r>
              <a:rPr lang="en-US" dirty="0"/>
              <a:t>Coding samples</a:t>
            </a:r>
          </a:p>
          <a:p>
            <a:r>
              <a:rPr lang="en-US" dirty="0"/>
              <a:t>Guidance on Governance</a:t>
            </a:r>
          </a:p>
        </p:txBody>
      </p:sp>
    </p:spTree>
    <p:extLst>
      <p:ext uri="{BB962C8B-B14F-4D97-AF65-F5344CB8AC3E}">
        <p14:creationId xmlns:p14="http://schemas.microsoft.com/office/powerpoint/2010/main" val="26487882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457" name="Group 2"/>
          <p:cNvGrpSpPr>
            <a:grpSpLocks/>
          </p:cNvGrpSpPr>
          <p:nvPr/>
        </p:nvGrpSpPr>
        <p:grpSpPr bwMode="auto">
          <a:xfrm>
            <a:off x="838210" y="1078706"/>
            <a:ext cx="7561263" cy="3053800"/>
            <a:chOff x="573" y="1189"/>
            <a:chExt cx="4718" cy="2201"/>
          </a:xfrm>
        </p:grpSpPr>
        <p:sp>
          <p:nvSpPr>
            <p:cNvPr id="19458" name="AutoShape 3"/>
            <p:cNvSpPr>
              <a:spLocks noChangeAspect="1" noChangeArrowheads="1" noTextEdit="1"/>
            </p:cNvSpPr>
            <p:nvPr/>
          </p:nvSpPr>
          <p:spPr bwMode="auto">
            <a:xfrm>
              <a:off x="573" y="1189"/>
              <a:ext cx="4718" cy="19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GB"/>
            </a:p>
          </p:txBody>
        </p:sp>
        <p:sp>
          <p:nvSpPr>
            <p:cNvPr id="19459" name="Freeform 4"/>
            <p:cNvSpPr>
              <a:spLocks/>
            </p:cNvSpPr>
            <p:nvPr/>
          </p:nvSpPr>
          <p:spPr bwMode="auto">
            <a:xfrm>
              <a:off x="3409" y="1712"/>
              <a:ext cx="777" cy="965"/>
            </a:xfrm>
            <a:custGeom>
              <a:avLst/>
              <a:gdLst>
                <a:gd name="T0" fmla="*/ 1 w 1554"/>
                <a:gd name="T1" fmla="*/ 0 h 2894"/>
                <a:gd name="T2" fmla="*/ 1 w 1554"/>
                <a:gd name="T3" fmla="*/ 0 h 2894"/>
                <a:gd name="T4" fmla="*/ 1 w 1554"/>
                <a:gd name="T5" fmla="*/ 0 h 2894"/>
                <a:gd name="T6" fmla="*/ 1 w 1554"/>
                <a:gd name="T7" fmla="*/ 0 h 2894"/>
                <a:gd name="T8" fmla="*/ 1 w 1554"/>
                <a:gd name="T9" fmla="*/ 0 h 2894"/>
                <a:gd name="T10" fmla="*/ 1 w 1554"/>
                <a:gd name="T11" fmla="*/ 0 h 2894"/>
                <a:gd name="T12" fmla="*/ 1 w 1554"/>
                <a:gd name="T13" fmla="*/ 0 h 2894"/>
                <a:gd name="T14" fmla="*/ 1 w 1554"/>
                <a:gd name="T15" fmla="*/ 0 h 2894"/>
                <a:gd name="T16" fmla="*/ 1 w 1554"/>
                <a:gd name="T17" fmla="*/ 0 h 2894"/>
                <a:gd name="T18" fmla="*/ 1 w 1554"/>
                <a:gd name="T19" fmla="*/ 0 h 2894"/>
                <a:gd name="T20" fmla="*/ 1 w 1554"/>
                <a:gd name="T21" fmla="*/ 0 h 2894"/>
                <a:gd name="T22" fmla="*/ 1 w 1554"/>
                <a:gd name="T23" fmla="*/ 0 h 2894"/>
                <a:gd name="T24" fmla="*/ 1 w 1554"/>
                <a:gd name="T25" fmla="*/ 0 h 2894"/>
                <a:gd name="T26" fmla="*/ 1 w 1554"/>
                <a:gd name="T27" fmla="*/ 0 h 2894"/>
                <a:gd name="T28" fmla="*/ 1 w 1554"/>
                <a:gd name="T29" fmla="*/ 0 h 2894"/>
                <a:gd name="T30" fmla="*/ 1 w 1554"/>
                <a:gd name="T31" fmla="*/ 0 h 2894"/>
                <a:gd name="T32" fmla="*/ 1 w 1554"/>
                <a:gd name="T33" fmla="*/ 0 h 2894"/>
                <a:gd name="T34" fmla="*/ 1 w 1554"/>
                <a:gd name="T35" fmla="*/ 0 h 2894"/>
                <a:gd name="T36" fmla="*/ 1 w 1554"/>
                <a:gd name="T37" fmla="*/ 0 h 2894"/>
                <a:gd name="T38" fmla="*/ 1 w 1554"/>
                <a:gd name="T39" fmla="*/ 0 h 2894"/>
                <a:gd name="T40" fmla="*/ 1 w 1554"/>
                <a:gd name="T41" fmla="*/ 0 h 2894"/>
                <a:gd name="T42" fmla="*/ 1 w 1554"/>
                <a:gd name="T43" fmla="*/ 0 h 2894"/>
                <a:gd name="T44" fmla="*/ 1 w 1554"/>
                <a:gd name="T45" fmla="*/ 0 h 2894"/>
                <a:gd name="T46" fmla="*/ 1 w 1554"/>
                <a:gd name="T47" fmla="*/ 0 h 2894"/>
                <a:gd name="T48" fmla="*/ 1 w 1554"/>
                <a:gd name="T49" fmla="*/ 0 h 2894"/>
                <a:gd name="T50" fmla="*/ 1 w 1554"/>
                <a:gd name="T51" fmla="*/ 0 h 2894"/>
                <a:gd name="T52" fmla="*/ 1 w 1554"/>
                <a:gd name="T53" fmla="*/ 0 h 2894"/>
                <a:gd name="T54" fmla="*/ 1 w 1554"/>
                <a:gd name="T55" fmla="*/ 0 h 2894"/>
                <a:gd name="T56" fmla="*/ 1 w 1554"/>
                <a:gd name="T57" fmla="*/ 0 h 2894"/>
                <a:gd name="T58" fmla="*/ 1 w 1554"/>
                <a:gd name="T59" fmla="*/ 0 h 2894"/>
                <a:gd name="T60" fmla="*/ 1 w 1554"/>
                <a:gd name="T61" fmla="*/ 0 h 2894"/>
                <a:gd name="T62" fmla="*/ 1 w 1554"/>
                <a:gd name="T63" fmla="*/ 0 h 2894"/>
                <a:gd name="T64" fmla="*/ 1 w 1554"/>
                <a:gd name="T65" fmla="*/ 0 h 2894"/>
                <a:gd name="T66" fmla="*/ 0 w 1554"/>
                <a:gd name="T67" fmla="*/ 0 h 2894"/>
                <a:gd name="T68" fmla="*/ 1 w 1554"/>
                <a:gd name="T69" fmla="*/ 0 h 2894"/>
                <a:gd name="T70" fmla="*/ 1 w 1554"/>
                <a:gd name="T71" fmla="*/ 0 h 289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54"/>
                <a:gd name="T109" fmla="*/ 0 h 2894"/>
                <a:gd name="T110" fmla="*/ 1554 w 1554"/>
                <a:gd name="T111" fmla="*/ 2894 h 289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54" h="2894">
                  <a:moveTo>
                    <a:pt x="1486" y="2887"/>
                  </a:moveTo>
                  <a:lnTo>
                    <a:pt x="1515" y="2876"/>
                  </a:lnTo>
                  <a:lnTo>
                    <a:pt x="1535" y="2838"/>
                  </a:lnTo>
                  <a:lnTo>
                    <a:pt x="1554" y="2707"/>
                  </a:lnTo>
                  <a:lnTo>
                    <a:pt x="1554" y="2665"/>
                  </a:lnTo>
                  <a:lnTo>
                    <a:pt x="1553" y="2618"/>
                  </a:lnTo>
                  <a:lnTo>
                    <a:pt x="1547" y="2519"/>
                  </a:lnTo>
                  <a:lnTo>
                    <a:pt x="1517" y="2295"/>
                  </a:lnTo>
                  <a:lnTo>
                    <a:pt x="1424" y="1841"/>
                  </a:lnTo>
                  <a:lnTo>
                    <a:pt x="1323" y="1529"/>
                  </a:lnTo>
                  <a:lnTo>
                    <a:pt x="1284" y="1492"/>
                  </a:lnTo>
                  <a:lnTo>
                    <a:pt x="1237" y="1467"/>
                  </a:lnTo>
                  <a:lnTo>
                    <a:pt x="1028" y="1373"/>
                  </a:lnTo>
                  <a:lnTo>
                    <a:pt x="976" y="1323"/>
                  </a:lnTo>
                  <a:lnTo>
                    <a:pt x="939" y="1245"/>
                  </a:lnTo>
                  <a:lnTo>
                    <a:pt x="923" y="1193"/>
                  </a:lnTo>
                  <a:lnTo>
                    <a:pt x="924" y="1170"/>
                  </a:lnTo>
                  <a:lnTo>
                    <a:pt x="933" y="1137"/>
                  </a:lnTo>
                  <a:lnTo>
                    <a:pt x="1020" y="953"/>
                  </a:lnTo>
                  <a:lnTo>
                    <a:pt x="1055" y="848"/>
                  </a:lnTo>
                  <a:lnTo>
                    <a:pt x="1071" y="786"/>
                  </a:lnTo>
                  <a:lnTo>
                    <a:pt x="1077" y="739"/>
                  </a:lnTo>
                  <a:lnTo>
                    <a:pt x="1077" y="702"/>
                  </a:lnTo>
                  <a:lnTo>
                    <a:pt x="1077" y="677"/>
                  </a:lnTo>
                  <a:lnTo>
                    <a:pt x="1076" y="647"/>
                  </a:lnTo>
                  <a:lnTo>
                    <a:pt x="1067" y="507"/>
                  </a:lnTo>
                  <a:lnTo>
                    <a:pt x="1035" y="280"/>
                  </a:lnTo>
                  <a:lnTo>
                    <a:pt x="941" y="128"/>
                  </a:lnTo>
                  <a:lnTo>
                    <a:pt x="830" y="4"/>
                  </a:lnTo>
                  <a:lnTo>
                    <a:pt x="814" y="0"/>
                  </a:lnTo>
                  <a:lnTo>
                    <a:pt x="792" y="0"/>
                  </a:lnTo>
                  <a:lnTo>
                    <a:pt x="749" y="16"/>
                  </a:lnTo>
                  <a:lnTo>
                    <a:pt x="723" y="39"/>
                  </a:lnTo>
                  <a:lnTo>
                    <a:pt x="720" y="48"/>
                  </a:lnTo>
                  <a:lnTo>
                    <a:pt x="729" y="58"/>
                  </a:lnTo>
                  <a:lnTo>
                    <a:pt x="700" y="23"/>
                  </a:lnTo>
                  <a:lnTo>
                    <a:pt x="664" y="6"/>
                  </a:lnTo>
                  <a:lnTo>
                    <a:pt x="646" y="3"/>
                  </a:lnTo>
                  <a:lnTo>
                    <a:pt x="630" y="13"/>
                  </a:lnTo>
                  <a:lnTo>
                    <a:pt x="543" y="110"/>
                  </a:lnTo>
                  <a:lnTo>
                    <a:pt x="462" y="224"/>
                  </a:lnTo>
                  <a:lnTo>
                    <a:pt x="452" y="417"/>
                  </a:lnTo>
                  <a:lnTo>
                    <a:pt x="452" y="540"/>
                  </a:lnTo>
                  <a:lnTo>
                    <a:pt x="448" y="621"/>
                  </a:lnTo>
                  <a:lnTo>
                    <a:pt x="432" y="660"/>
                  </a:lnTo>
                  <a:lnTo>
                    <a:pt x="418" y="703"/>
                  </a:lnTo>
                  <a:lnTo>
                    <a:pt x="418" y="728"/>
                  </a:lnTo>
                  <a:lnTo>
                    <a:pt x="416" y="750"/>
                  </a:lnTo>
                  <a:lnTo>
                    <a:pt x="416" y="773"/>
                  </a:lnTo>
                  <a:lnTo>
                    <a:pt x="416" y="806"/>
                  </a:lnTo>
                  <a:lnTo>
                    <a:pt x="452" y="875"/>
                  </a:lnTo>
                  <a:lnTo>
                    <a:pt x="489" y="946"/>
                  </a:lnTo>
                  <a:lnTo>
                    <a:pt x="538" y="1069"/>
                  </a:lnTo>
                  <a:lnTo>
                    <a:pt x="553" y="1132"/>
                  </a:lnTo>
                  <a:lnTo>
                    <a:pt x="550" y="1163"/>
                  </a:lnTo>
                  <a:lnTo>
                    <a:pt x="552" y="1187"/>
                  </a:lnTo>
                  <a:lnTo>
                    <a:pt x="553" y="1225"/>
                  </a:lnTo>
                  <a:lnTo>
                    <a:pt x="547" y="1259"/>
                  </a:lnTo>
                  <a:lnTo>
                    <a:pt x="530" y="1285"/>
                  </a:lnTo>
                  <a:lnTo>
                    <a:pt x="478" y="1330"/>
                  </a:lnTo>
                  <a:lnTo>
                    <a:pt x="423" y="1372"/>
                  </a:lnTo>
                  <a:lnTo>
                    <a:pt x="327" y="1375"/>
                  </a:lnTo>
                  <a:lnTo>
                    <a:pt x="211" y="1398"/>
                  </a:lnTo>
                  <a:lnTo>
                    <a:pt x="90" y="1490"/>
                  </a:lnTo>
                  <a:lnTo>
                    <a:pt x="56" y="1622"/>
                  </a:lnTo>
                  <a:lnTo>
                    <a:pt x="33" y="1763"/>
                  </a:lnTo>
                  <a:lnTo>
                    <a:pt x="4" y="2369"/>
                  </a:lnTo>
                  <a:lnTo>
                    <a:pt x="0" y="2852"/>
                  </a:lnTo>
                  <a:lnTo>
                    <a:pt x="471" y="2886"/>
                  </a:lnTo>
                  <a:lnTo>
                    <a:pt x="948" y="2894"/>
                  </a:lnTo>
                  <a:lnTo>
                    <a:pt x="1213" y="2894"/>
                  </a:lnTo>
                  <a:lnTo>
                    <a:pt x="1486" y="2887"/>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0" name="Freeform 5"/>
            <p:cNvSpPr>
              <a:spLocks/>
            </p:cNvSpPr>
            <p:nvPr/>
          </p:nvSpPr>
          <p:spPr bwMode="auto">
            <a:xfrm>
              <a:off x="4205" y="1742"/>
              <a:ext cx="789" cy="940"/>
            </a:xfrm>
            <a:custGeom>
              <a:avLst/>
              <a:gdLst>
                <a:gd name="T0" fmla="*/ 1 w 1577"/>
                <a:gd name="T1" fmla="*/ 0 h 2821"/>
                <a:gd name="T2" fmla="*/ 0 w 1577"/>
                <a:gd name="T3" fmla="*/ 0 h 2821"/>
                <a:gd name="T4" fmla="*/ 1 w 1577"/>
                <a:gd name="T5" fmla="*/ 0 h 2821"/>
                <a:gd name="T6" fmla="*/ 1 w 1577"/>
                <a:gd name="T7" fmla="*/ 0 h 2821"/>
                <a:gd name="T8" fmla="*/ 1 w 1577"/>
                <a:gd name="T9" fmla="*/ 0 h 2821"/>
                <a:gd name="T10" fmla="*/ 1 w 1577"/>
                <a:gd name="T11" fmla="*/ 0 h 2821"/>
                <a:gd name="T12" fmla="*/ 1 w 1577"/>
                <a:gd name="T13" fmla="*/ 0 h 2821"/>
                <a:gd name="T14" fmla="*/ 1 w 1577"/>
                <a:gd name="T15" fmla="*/ 0 h 2821"/>
                <a:gd name="T16" fmla="*/ 1 w 1577"/>
                <a:gd name="T17" fmla="*/ 0 h 2821"/>
                <a:gd name="T18" fmla="*/ 1 w 1577"/>
                <a:gd name="T19" fmla="*/ 0 h 2821"/>
                <a:gd name="T20" fmla="*/ 1 w 1577"/>
                <a:gd name="T21" fmla="*/ 0 h 2821"/>
                <a:gd name="T22" fmla="*/ 1 w 1577"/>
                <a:gd name="T23" fmla="*/ 0 h 2821"/>
                <a:gd name="T24" fmla="*/ 1 w 1577"/>
                <a:gd name="T25" fmla="*/ 0 h 2821"/>
                <a:gd name="T26" fmla="*/ 1 w 1577"/>
                <a:gd name="T27" fmla="*/ 0 h 2821"/>
                <a:gd name="T28" fmla="*/ 1 w 1577"/>
                <a:gd name="T29" fmla="*/ 0 h 2821"/>
                <a:gd name="T30" fmla="*/ 1 w 1577"/>
                <a:gd name="T31" fmla="*/ 0 h 2821"/>
                <a:gd name="T32" fmla="*/ 1 w 1577"/>
                <a:gd name="T33" fmla="*/ 0 h 2821"/>
                <a:gd name="T34" fmla="*/ 1 w 1577"/>
                <a:gd name="T35" fmla="*/ 0 h 2821"/>
                <a:gd name="T36" fmla="*/ 1 w 1577"/>
                <a:gd name="T37" fmla="*/ 0 h 2821"/>
                <a:gd name="T38" fmla="*/ 1 w 1577"/>
                <a:gd name="T39" fmla="*/ 0 h 2821"/>
                <a:gd name="T40" fmla="*/ 1 w 1577"/>
                <a:gd name="T41" fmla="*/ 0 h 2821"/>
                <a:gd name="T42" fmla="*/ 1 w 1577"/>
                <a:gd name="T43" fmla="*/ 0 h 2821"/>
                <a:gd name="T44" fmla="*/ 1 w 1577"/>
                <a:gd name="T45" fmla="*/ 0 h 2821"/>
                <a:gd name="T46" fmla="*/ 1 w 1577"/>
                <a:gd name="T47" fmla="*/ 0 h 2821"/>
                <a:gd name="T48" fmla="*/ 1 w 1577"/>
                <a:gd name="T49" fmla="*/ 0 h 2821"/>
                <a:gd name="T50" fmla="*/ 1 w 1577"/>
                <a:gd name="T51" fmla="*/ 0 h 2821"/>
                <a:gd name="T52" fmla="*/ 1 w 1577"/>
                <a:gd name="T53" fmla="*/ 0 h 2821"/>
                <a:gd name="T54" fmla="*/ 1 w 1577"/>
                <a:gd name="T55" fmla="*/ 0 h 2821"/>
                <a:gd name="T56" fmla="*/ 1 w 1577"/>
                <a:gd name="T57" fmla="*/ 0 h 2821"/>
                <a:gd name="T58" fmla="*/ 1 w 1577"/>
                <a:gd name="T59" fmla="*/ 0 h 2821"/>
                <a:gd name="T60" fmla="*/ 1 w 1577"/>
                <a:gd name="T61" fmla="*/ 0 h 2821"/>
                <a:gd name="T62" fmla="*/ 1 w 1577"/>
                <a:gd name="T63" fmla="*/ 0 h 2821"/>
                <a:gd name="T64" fmla="*/ 1 w 1577"/>
                <a:gd name="T65" fmla="*/ 0 h 2821"/>
                <a:gd name="T66" fmla="*/ 1 w 1577"/>
                <a:gd name="T67" fmla="*/ 0 h 282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77"/>
                <a:gd name="T103" fmla="*/ 0 h 2821"/>
                <a:gd name="T104" fmla="*/ 1577 w 1577"/>
                <a:gd name="T105" fmla="*/ 2821 h 282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77" h="2821">
                  <a:moveTo>
                    <a:pt x="31" y="2790"/>
                  </a:moveTo>
                  <a:lnTo>
                    <a:pt x="17" y="2757"/>
                  </a:lnTo>
                  <a:lnTo>
                    <a:pt x="7" y="2669"/>
                  </a:lnTo>
                  <a:lnTo>
                    <a:pt x="0" y="2396"/>
                  </a:lnTo>
                  <a:lnTo>
                    <a:pt x="14" y="1941"/>
                  </a:lnTo>
                  <a:lnTo>
                    <a:pt x="31" y="1831"/>
                  </a:lnTo>
                  <a:lnTo>
                    <a:pt x="60" y="1732"/>
                  </a:lnTo>
                  <a:lnTo>
                    <a:pt x="188" y="1521"/>
                  </a:lnTo>
                  <a:lnTo>
                    <a:pt x="260" y="1485"/>
                  </a:lnTo>
                  <a:lnTo>
                    <a:pt x="300" y="1463"/>
                  </a:lnTo>
                  <a:lnTo>
                    <a:pt x="319" y="1434"/>
                  </a:lnTo>
                  <a:lnTo>
                    <a:pt x="310" y="1405"/>
                  </a:lnTo>
                  <a:lnTo>
                    <a:pt x="291" y="1371"/>
                  </a:lnTo>
                  <a:lnTo>
                    <a:pt x="261" y="1306"/>
                  </a:lnTo>
                  <a:lnTo>
                    <a:pt x="261" y="1278"/>
                  </a:lnTo>
                  <a:lnTo>
                    <a:pt x="267" y="1246"/>
                  </a:lnTo>
                  <a:lnTo>
                    <a:pt x="288" y="1174"/>
                  </a:lnTo>
                  <a:lnTo>
                    <a:pt x="327" y="1041"/>
                  </a:lnTo>
                  <a:lnTo>
                    <a:pt x="331" y="894"/>
                  </a:lnTo>
                  <a:lnTo>
                    <a:pt x="331" y="855"/>
                  </a:lnTo>
                  <a:lnTo>
                    <a:pt x="331" y="835"/>
                  </a:lnTo>
                  <a:lnTo>
                    <a:pt x="330" y="813"/>
                  </a:lnTo>
                  <a:lnTo>
                    <a:pt x="327" y="745"/>
                  </a:lnTo>
                  <a:lnTo>
                    <a:pt x="305" y="612"/>
                  </a:lnTo>
                  <a:lnTo>
                    <a:pt x="294" y="542"/>
                  </a:lnTo>
                  <a:lnTo>
                    <a:pt x="291" y="510"/>
                  </a:lnTo>
                  <a:lnTo>
                    <a:pt x="290" y="482"/>
                  </a:lnTo>
                  <a:lnTo>
                    <a:pt x="319" y="329"/>
                  </a:lnTo>
                  <a:lnTo>
                    <a:pt x="372" y="185"/>
                  </a:lnTo>
                  <a:lnTo>
                    <a:pt x="455" y="74"/>
                  </a:lnTo>
                  <a:lnTo>
                    <a:pt x="508" y="25"/>
                  </a:lnTo>
                  <a:lnTo>
                    <a:pt x="556" y="0"/>
                  </a:lnTo>
                  <a:lnTo>
                    <a:pt x="584" y="10"/>
                  </a:lnTo>
                  <a:lnTo>
                    <a:pt x="614" y="29"/>
                  </a:lnTo>
                  <a:lnTo>
                    <a:pt x="696" y="75"/>
                  </a:lnTo>
                  <a:lnTo>
                    <a:pt x="725" y="64"/>
                  </a:lnTo>
                  <a:lnTo>
                    <a:pt x="756" y="55"/>
                  </a:lnTo>
                  <a:lnTo>
                    <a:pt x="801" y="87"/>
                  </a:lnTo>
                  <a:lnTo>
                    <a:pt x="852" y="144"/>
                  </a:lnTo>
                  <a:lnTo>
                    <a:pt x="931" y="274"/>
                  </a:lnTo>
                  <a:lnTo>
                    <a:pt x="979" y="420"/>
                  </a:lnTo>
                  <a:lnTo>
                    <a:pt x="1015" y="581"/>
                  </a:lnTo>
                  <a:lnTo>
                    <a:pt x="1058" y="900"/>
                  </a:lnTo>
                  <a:lnTo>
                    <a:pt x="1065" y="1150"/>
                  </a:lnTo>
                  <a:lnTo>
                    <a:pt x="1070" y="1236"/>
                  </a:lnTo>
                  <a:lnTo>
                    <a:pt x="1072" y="1284"/>
                  </a:lnTo>
                  <a:lnTo>
                    <a:pt x="1072" y="1306"/>
                  </a:lnTo>
                  <a:lnTo>
                    <a:pt x="1071" y="1326"/>
                  </a:lnTo>
                  <a:lnTo>
                    <a:pt x="1064" y="1358"/>
                  </a:lnTo>
                  <a:lnTo>
                    <a:pt x="1058" y="1392"/>
                  </a:lnTo>
                  <a:lnTo>
                    <a:pt x="1073" y="1423"/>
                  </a:lnTo>
                  <a:lnTo>
                    <a:pt x="1103" y="1454"/>
                  </a:lnTo>
                  <a:lnTo>
                    <a:pt x="1163" y="1501"/>
                  </a:lnTo>
                  <a:lnTo>
                    <a:pt x="1307" y="1616"/>
                  </a:lnTo>
                  <a:lnTo>
                    <a:pt x="1563" y="2106"/>
                  </a:lnTo>
                  <a:lnTo>
                    <a:pt x="1571" y="2210"/>
                  </a:lnTo>
                  <a:lnTo>
                    <a:pt x="1564" y="2226"/>
                  </a:lnTo>
                  <a:lnTo>
                    <a:pt x="1563" y="2256"/>
                  </a:lnTo>
                  <a:lnTo>
                    <a:pt x="1563" y="2281"/>
                  </a:lnTo>
                  <a:lnTo>
                    <a:pt x="1563" y="2315"/>
                  </a:lnTo>
                  <a:lnTo>
                    <a:pt x="1574" y="2617"/>
                  </a:lnTo>
                  <a:lnTo>
                    <a:pt x="1577" y="2751"/>
                  </a:lnTo>
                  <a:lnTo>
                    <a:pt x="1577" y="2775"/>
                  </a:lnTo>
                  <a:lnTo>
                    <a:pt x="1576" y="2793"/>
                  </a:lnTo>
                  <a:lnTo>
                    <a:pt x="1570" y="2809"/>
                  </a:lnTo>
                  <a:lnTo>
                    <a:pt x="763" y="2821"/>
                  </a:lnTo>
                  <a:lnTo>
                    <a:pt x="366" y="2816"/>
                  </a:lnTo>
                  <a:lnTo>
                    <a:pt x="31" y="2790"/>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1" name="Freeform 6"/>
            <p:cNvSpPr>
              <a:spLocks/>
            </p:cNvSpPr>
            <p:nvPr/>
          </p:nvSpPr>
          <p:spPr bwMode="auto">
            <a:xfrm>
              <a:off x="3800" y="1869"/>
              <a:ext cx="946" cy="925"/>
            </a:xfrm>
            <a:custGeom>
              <a:avLst/>
              <a:gdLst>
                <a:gd name="T0" fmla="*/ 0 w 1891"/>
                <a:gd name="T1" fmla="*/ 0 h 2775"/>
                <a:gd name="T2" fmla="*/ 1 w 1891"/>
                <a:gd name="T3" fmla="*/ 0 h 2775"/>
                <a:gd name="T4" fmla="*/ 1 w 1891"/>
                <a:gd name="T5" fmla="*/ 0 h 2775"/>
                <a:gd name="T6" fmla="*/ 1 w 1891"/>
                <a:gd name="T7" fmla="*/ 0 h 2775"/>
                <a:gd name="T8" fmla="*/ 1 w 1891"/>
                <a:gd name="T9" fmla="*/ 0 h 2775"/>
                <a:gd name="T10" fmla="*/ 1 w 1891"/>
                <a:gd name="T11" fmla="*/ 0 h 2775"/>
                <a:gd name="T12" fmla="*/ 1 w 1891"/>
                <a:gd name="T13" fmla="*/ 0 h 2775"/>
                <a:gd name="T14" fmla="*/ 1 w 1891"/>
                <a:gd name="T15" fmla="*/ 0 h 2775"/>
                <a:gd name="T16" fmla="*/ 1 w 1891"/>
                <a:gd name="T17" fmla="*/ 0 h 2775"/>
                <a:gd name="T18" fmla="*/ 1 w 1891"/>
                <a:gd name="T19" fmla="*/ 0 h 2775"/>
                <a:gd name="T20" fmla="*/ 1 w 1891"/>
                <a:gd name="T21" fmla="*/ 0 h 2775"/>
                <a:gd name="T22" fmla="*/ 1 w 1891"/>
                <a:gd name="T23" fmla="*/ 0 h 2775"/>
                <a:gd name="T24" fmla="*/ 1 w 1891"/>
                <a:gd name="T25" fmla="*/ 0 h 2775"/>
                <a:gd name="T26" fmla="*/ 1 w 1891"/>
                <a:gd name="T27" fmla="*/ 0 h 2775"/>
                <a:gd name="T28" fmla="*/ 1 w 1891"/>
                <a:gd name="T29" fmla="*/ 0 h 2775"/>
                <a:gd name="T30" fmla="*/ 1 w 1891"/>
                <a:gd name="T31" fmla="*/ 0 h 2775"/>
                <a:gd name="T32" fmla="*/ 1 w 1891"/>
                <a:gd name="T33" fmla="*/ 0 h 2775"/>
                <a:gd name="T34" fmla="*/ 1 w 1891"/>
                <a:gd name="T35" fmla="*/ 0 h 2775"/>
                <a:gd name="T36" fmla="*/ 1 w 1891"/>
                <a:gd name="T37" fmla="*/ 0 h 2775"/>
                <a:gd name="T38" fmla="*/ 1 w 1891"/>
                <a:gd name="T39" fmla="*/ 0 h 2775"/>
                <a:gd name="T40" fmla="*/ 1 w 1891"/>
                <a:gd name="T41" fmla="*/ 0 h 2775"/>
                <a:gd name="T42" fmla="*/ 1 w 1891"/>
                <a:gd name="T43" fmla="*/ 0 h 2775"/>
                <a:gd name="T44" fmla="*/ 1 w 1891"/>
                <a:gd name="T45" fmla="*/ 0 h 2775"/>
                <a:gd name="T46" fmla="*/ 1 w 1891"/>
                <a:gd name="T47" fmla="*/ 0 h 2775"/>
                <a:gd name="T48" fmla="*/ 1 w 1891"/>
                <a:gd name="T49" fmla="*/ 0 h 2775"/>
                <a:gd name="T50" fmla="*/ 1 w 1891"/>
                <a:gd name="T51" fmla="*/ 0 h 2775"/>
                <a:gd name="T52" fmla="*/ 1 w 1891"/>
                <a:gd name="T53" fmla="*/ 0 h 2775"/>
                <a:gd name="T54" fmla="*/ 1 w 1891"/>
                <a:gd name="T55" fmla="*/ 0 h 2775"/>
                <a:gd name="T56" fmla="*/ 1 w 1891"/>
                <a:gd name="T57" fmla="*/ 0 h 2775"/>
                <a:gd name="T58" fmla="*/ 1 w 1891"/>
                <a:gd name="T59" fmla="*/ 0 h 2775"/>
                <a:gd name="T60" fmla="*/ 1 w 1891"/>
                <a:gd name="T61" fmla="*/ 0 h 2775"/>
                <a:gd name="T62" fmla="*/ 1 w 1891"/>
                <a:gd name="T63" fmla="*/ 0 h 2775"/>
                <a:gd name="T64" fmla="*/ 1 w 1891"/>
                <a:gd name="T65" fmla="*/ 0 h 2775"/>
                <a:gd name="T66" fmla="*/ 1 w 1891"/>
                <a:gd name="T67" fmla="*/ 0 h 2775"/>
                <a:gd name="T68" fmla="*/ 1 w 1891"/>
                <a:gd name="T69" fmla="*/ 0 h 2775"/>
                <a:gd name="T70" fmla="*/ 1 w 1891"/>
                <a:gd name="T71" fmla="*/ 0 h 2775"/>
                <a:gd name="T72" fmla="*/ 1 w 1891"/>
                <a:gd name="T73" fmla="*/ 0 h 2775"/>
                <a:gd name="T74" fmla="*/ 0 w 1891"/>
                <a:gd name="T75" fmla="*/ 0 h 277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891"/>
                <a:gd name="T115" fmla="*/ 0 h 2775"/>
                <a:gd name="T116" fmla="*/ 1891 w 1891"/>
                <a:gd name="T117" fmla="*/ 2775 h 2775"/>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891" h="2775">
                  <a:moveTo>
                    <a:pt x="0" y="2723"/>
                  </a:moveTo>
                  <a:lnTo>
                    <a:pt x="86" y="1843"/>
                  </a:lnTo>
                  <a:lnTo>
                    <a:pt x="136" y="1713"/>
                  </a:lnTo>
                  <a:lnTo>
                    <a:pt x="212" y="1528"/>
                  </a:lnTo>
                  <a:lnTo>
                    <a:pt x="301" y="1508"/>
                  </a:lnTo>
                  <a:lnTo>
                    <a:pt x="477" y="1473"/>
                  </a:lnTo>
                  <a:lnTo>
                    <a:pt x="562" y="1426"/>
                  </a:lnTo>
                  <a:lnTo>
                    <a:pt x="633" y="1368"/>
                  </a:lnTo>
                  <a:lnTo>
                    <a:pt x="660" y="1209"/>
                  </a:lnTo>
                  <a:lnTo>
                    <a:pt x="575" y="997"/>
                  </a:lnTo>
                  <a:lnTo>
                    <a:pt x="519" y="978"/>
                  </a:lnTo>
                  <a:lnTo>
                    <a:pt x="468" y="748"/>
                  </a:lnTo>
                  <a:lnTo>
                    <a:pt x="503" y="689"/>
                  </a:lnTo>
                  <a:lnTo>
                    <a:pt x="487" y="462"/>
                  </a:lnTo>
                  <a:lnTo>
                    <a:pt x="493" y="249"/>
                  </a:lnTo>
                  <a:lnTo>
                    <a:pt x="554" y="165"/>
                  </a:lnTo>
                  <a:lnTo>
                    <a:pt x="679" y="21"/>
                  </a:lnTo>
                  <a:lnTo>
                    <a:pt x="779" y="0"/>
                  </a:lnTo>
                  <a:lnTo>
                    <a:pt x="910" y="0"/>
                  </a:lnTo>
                  <a:lnTo>
                    <a:pt x="1012" y="58"/>
                  </a:lnTo>
                  <a:lnTo>
                    <a:pt x="1097" y="165"/>
                  </a:lnTo>
                  <a:lnTo>
                    <a:pt x="1154" y="341"/>
                  </a:lnTo>
                  <a:lnTo>
                    <a:pt x="1167" y="496"/>
                  </a:lnTo>
                  <a:lnTo>
                    <a:pt x="1167" y="629"/>
                  </a:lnTo>
                  <a:lnTo>
                    <a:pt x="1220" y="652"/>
                  </a:lnTo>
                  <a:lnTo>
                    <a:pt x="1202" y="865"/>
                  </a:lnTo>
                  <a:lnTo>
                    <a:pt x="1130" y="903"/>
                  </a:lnTo>
                  <a:lnTo>
                    <a:pt x="1112" y="1033"/>
                  </a:lnTo>
                  <a:lnTo>
                    <a:pt x="1086" y="1179"/>
                  </a:lnTo>
                  <a:lnTo>
                    <a:pt x="1104" y="1293"/>
                  </a:lnTo>
                  <a:lnTo>
                    <a:pt x="1197" y="1368"/>
                  </a:lnTo>
                  <a:lnTo>
                    <a:pt x="1321" y="1411"/>
                  </a:lnTo>
                  <a:lnTo>
                    <a:pt x="1497" y="1448"/>
                  </a:lnTo>
                  <a:lnTo>
                    <a:pt x="1620" y="1459"/>
                  </a:lnTo>
                  <a:lnTo>
                    <a:pt x="1687" y="1579"/>
                  </a:lnTo>
                  <a:lnTo>
                    <a:pt x="1738" y="1687"/>
                  </a:lnTo>
                  <a:lnTo>
                    <a:pt x="1891" y="2775"/>
                  </a:lnTo>
                  <a:lnTo>
                    <a:pt x="0" y="2723"/>
                  </a:lnTo>
                  <a:close/>
                </a:path>
              </a:pathLst>
            </a:custGeom>
            <a:solidFill>
              <a:srgbClr val="808080"/>
            </a:solidFill>
            <a:ln w="1588">
              <a:solidFill>
                <a:srgbClr val="919191"/>
              </a:solidFill>
              <a:round/>
              <a:headEnd/>
              <a:tailEnd/>
            </a:ln>
          </p:spPr>
          <p:txBody>
            <a:bodyPr/>
            <a:lstStyle/>
            <a:p>
              <a:endParaRPr lang="en-GB"/>
            </a:p>
          </p:txBody>
        </p:sp>
        <p:sp>
          <p:nvSpPr>
            <p:cNvPr id="19462" name="Freeform 7"/>
            <p:cNvSpPr>
              <a:spLocks/>
            </p:cNvSpPr>
            <p:nvPr/>
          </p:nvSpPr>
          <p:spPr bwMode="auto">
            <a:xfrm>
              <a:off x="1544" y="1762"/>
              <a:ext cx="739" cy="982"/>
            </a:xfrm>
            <a:custGeom>
              <a:avLst/>
              <a:gdLst>
                <a:gd name="T0" fmla="*/ 0 w 1479"/>
                <a:gd name="T1" fmla="*/ 0 h 2946"/>
                <a:gd name="T2" fmla="*/ 0 w 1479"/>
                <a:gd name="T3" fmla="*/ 0 h 2946"/>
                <a:gd name="T4" fmla="*/ 0 w 1479"/>
                <a:gd name="T5" fmla="*/ 0 h 2946"/>
                <a:gd name="T6" fmla="*/ 0 w 1479"/>
                <a:gd name="T7" fmla="*/ 0 h 2946"/>
                <a:gd name="T8" fmla="*/ 0 w 1479"/>
                <a:gd name="T9" fmla="*/ 0 h 2946"/>
                <a:gd name="T10" fmla="*/ 0 w 1479"/>
                <a:gd name="T11" fmla="*/ 0 h 2946"/>
                <a:gd name="T12" fmla="*/ 0 w 1479"/>
                <a:gd name="T13" fmla="*/ 0 h 2946"/>
                <a:gd name="T14" fmla="*/ 0 w 1479"/>
                <a:gd name="T15" fmla="*/ 0 h 2946"/>
                <a:gd name="T16" fmla="*/ 0 w 1479"/>
                <a:gd name="T17" fmla="*/ 0 h 2946"/>
                <a:gd name="T18" fmla="*/ 0 w 1479"/>
                <a:gd name="T19" fmla="*/ 0 h 2946"/>
                <a:gd name="T20" fmla="*/ 0 w 1479"/>
                <a:gd name="T21" fmla="*/ 0 h 2946"/>
                <a:gd name="T22" fmla="*/ 0 w 1479"/>
                <a:gd name="T23" fmla="*/ 0 h 2946"/>
                <a:gd name="T24" fmla="*/ 0 w 1479"/>
                <a:gd name="T25" fmla="*/ 0 h 2946"/>
                <a:gd name="T26" fmla="*/ 0 w 1479"/>
                <a:gd name="T27" fmla="*/ 0 h 2946"/>
                <a:gd name="T28" fmla="*/ 0 w 1479"/>
                <a:gd name="T29" fmla="*/ 0 h 2946"/>
                <a:gd name="T30" fmla="*/ 0 w 1479"/>
                <a:gd name="T31" fmla="*/ 0 h 2946"/>
                <a:gd name="T32" fmla="*/ 0 w 1479"/>
                <a:gd name="T33" fmla="*/ 0 h 2946"/>
                <a:gd name="T34" fmla="*/ 0 w 1479"/>
                <a:gd name="T35" fmla="*/ 0 h 2946"/>
                <a:gd name="T36" fmla="*/ 0 w 1479"/>
                <a:gd name="T37" fmla="*/ 0 h 2946"/>
                <a:gd name="T38" fmla="*/ 0 w 1479"/>
                <a:gd name="T39" fmla="*/ 0 h 2946"/>
                <a:gd name="T40" fmla="*/ 0 w 1479"/>
                <a:gd name="T41" fmla="*/ 0 h 2946"/>
                <a:gd name="T42" fmla="*/ 0 w 1479"/>
                <a:gd name="T43" fmla="*/ 0 h 2946"/>
                <a:gd name="T44" fmla="*/ 0 w 1479"/>
                <a:gd name="T45" fmla="*/ 0 h 2946"/>
                <a:gd name="T46" fmla="*/ 0 w 1479"/>
                <a:gd name="T47" fmla="*/ 0 h 2946"/>
                <a:gd name="T48" fmla="*/ 0 w 1479"/>
                <a:gd name="T49" fmla="*/ 0 h 2946"/>
                <a:gd name="T50" fmla="*/ 0 w 1479"/>
                <a:gd name="T51" fmla="*/ 0 h 2946"/>
                <a:gd name="T52" fmla="*/ 0 w 1479"/>
                <a:gd name="T53" fmla="*/ 0 h 2946"/>
                <a:gd name="T54" fmla="*/ 0 w 1479"/>
                <a:gd name="T55" fmla="*/ 0 h 2946"/>
                <a:gd name="T56" fmla="*/ 0 w 1479"/>
                <a:gd name="T57" fmla="*/ 0 h 2946"/>
                <a:gd name="T58" fmla="*/ 0 w 1479"/>
                <a:gd name="T59" fmla="*/ 0 h 2946"/>
                <a:gd name="T60" fmla="*/ 0 w 1479"/>
                <a:gd name="T61" fmla="*/ 0 h 2946"/>
                <a:gd name="T62" fmla="*/ 0 w 1479"/>
                <a:gd name="T63" fmla="*/ 0 h 2946"/>
                <a:gd name="T64" fmla="*/ 0 w 1479"/>
                <a:gd name="T65" fmla="*/ 0 h 2946"/>
                <a:gd name="T66" fmla="*/ 0 w 1479"/>
                <a:gd name="T67" fmla="*/ 0 h 2946"/>
                <a:gd name="T68" fmla="*/ 0 w 1479"/>
                <a:gd name="T69" fmla="*/ 0 h 2946"/>
                <a:gd name="T70" fmla="*/ 0 w 1479"/>
                <a:gd name="T71" fmla="*/ 0 h 2946"/>
                <a:gd name="T72" fmla="*/ 0 w 1479"/>
                <a:gd name="T73" fmla="*/ 0 h 2946"/>
                <a:gd name="T74" fmla="*/ 0 w 1479"/>
                <a:gd name="T75" fmla="*/ 0 h 2946"/>
                <a:gd name="T76" fmla="*/ 0 w 1479"/>
                <a:gd name="T77" fmla="*/ 0 h 294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479"/>
                <a:gd name="T118" fmla="*/ 0 h 2946"/>
                <a:gd name="T119" fmla="*/ 1479 w 1479"/>
                <a:gd name="T120" fmla="*/ 2946 h 294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479" h="2946">
                  <a:moveTo>
                    <a:pt x="0" y="2946"/>
                  </a:moveTo>
                  <a:lnTo>
                    <a:pt x="20" y="1832"/>
                  </a:lnTo>
                  <a:lnTo>
                    <a:pt x="78" y="1502"/>
                  </a:lnTo>
                  <a:lnTo>
                    <a:pt x="195" y="1349"/>
                  </a:lnTo>
                  <a:lnTo>
                    <a:pt x="344" y="1324"/>
                  </a:lnTo>
                  <a:lnTo>
                    <a:pt x="474" y="1275"/>
                  </a:lnTo>
                  <a:lnTo>
                    <a:pt x="528" y="1167"/>
                  </a:lnTo>
                  <a:lnTo>
                    <a:pt x="532" y="1005"/>
                  </a:lnTo>
                  <a:lnTo>
                    <a:pt x="480" y="917"/>
                  </a:lnTo>
                  <a:lnTo>
                    <a:pt x="480" y="865"/>
                  </a:lnTo>
                  <a:lnTo>
                    <a:pt x="436" y="798"/>
                  </a:lnTo>
                  <a:lnTo>
                    <a:pt x="398" y="660"/>
                  </a:lnTo>
                  <a:lnTo>
                    <a:pt x="405" y="635"/>
                  </a:lnTo>
                  <a:lnTo>
                    <a:pt x="367" y="527"/>
                  </a:lnTo>
                  <a:lnTo>
                    <a:pt x="405" y="309"/>
                  </a:lnTo>
                  <a:lnTo>
                    <a:pt x="488" y="206"/>
                  </a:lnTo>
                  <a:lnTo>
                    <a:pt x="584" y="63"/>
                  </a:lnTo>
                  <a:lnTo>
                    <a:pt x="774" y="0"/>
                  </a:lnTo>
                  <a:lnTo>
                    <a:pt x="919" y="108"/>
                  </a:lnTo>
                  <a:lnTo>
                    <a:pt x="971" y="195"/>
                  </a:lnTo>
                  <a:lnTo>
                    <a:pt x="1054" y="238"/>
                  </a:lnTo>
                  <a:lnTo>
                    <a:pt x="1054" y="336"/>
                  </a:lnTo>
                  <a:lnTo>
                    <a:pt x="1063" y="391"/>
                  </a:lnTo>
                  <a:lnTo>
                    <a:pt x="1124" y="499"/>
                  </a:lnTo>
                  <a:lnTo>
                    <a:pt x="1075" y="651"/>
                  </a:lnTo>
                  <a:lnTo>
                    <a:pt x="1083" y="759"/>
                  </a:lnTo>
                  <a:lnTo>
                    <a:pt x="1038" y="865"/>
                  </a:lnTo>
                  <a:lnTo>
                    <a:pt x="1002" y="897"/>
                  </a:lnTo>
                  <a:lnTo>
                    <a:pt x="1002" y="949"/>
                  </a:lnTo>
                  <a:lnTo>
                    <a:pt x="957" y="1070"/>
                  </a:lnTo>
                  <a:lnTo>
                    <a:pt x="926" y="1167"/>
                  </a:lnTo>
                  <a:lnTo>
                    <a:pt x="1018" y="1275"/>
                  </a:lnTo>
                  <a:lnTo>
                    <a:pt x="1175" y="1380"/>
                  </a:lnTo>
                  <a:lnTo>
                    <a:pt x="1340" y="1489"/>
                  </a:lnTo>
                  <a:lnTo>
                    <a:pt x="1416" y="1617"/>
                  </a:lnTo>
                  <a:lnTo>
                    <a:pt x="1447" y="1789"/>
                  </a:lnTo>
                  <a:lnTo>
                    <a:pt x="1470" y="2052"/>
                  </a:lnTo>
                  <a:lnTo>
                    <a:pt x="1479" y="2817"/>
                  </a:lnTo>
                  <a:lnTo>
                    <a:pt x="0" y="2946"/>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3" name="Freeform 8"/>
            <p:cNvSpPr>
              <a:spLocks/>
            </p:cNvSpPr>
            <p:nvPr/>
          </p:nvSpPr>
          <p:spPr bwMode="auto">
            <a:xfrm>
              <a:off x="2100" y="1704"/>
              <a:ext cx="789" cy="1031"/>
            </a:xfrm>
            <a:custGeom>
              <a:avLst/>
              <a:gdLst>
                <a:gd name="T0" fmla="*/ 1 w 1577"/>
                <a:gd name="T1" fmla="*/ 0 h 3093"/>
                <a:gd name="T2" fmla="*/ 0 w 1577"/>
                <a:gd name="T3" fmla="*/ 0 h 3093"/>
                <a:gd name="T4" fmla="*/ 1 w 1577"/>
                <a:gd name="T5" fmla="*/ 0 h 3093"/>
                <a:gd name="T6" fmla="*/ 1 w 1577"/>
                <a:gd name="T7" fmla="*/ 0 h 3093"/>
                <a:gd name="T8" fmla="*/ 1 w 1577"/>
                <a:gd name="T9" fmla="*/ 0 h 3093"/>
                <a:gd name="T10" fmla="*/ 1 w 1577"/>
                <a:gd name="T11" fmla="*/ 0 h 3093"/>
                <a:gd name="T12" fmla="*/ 1 w 1577"/>
                <a:gd name="T13" fmla="*/ 0 h 3093"/>
                <a:gd name="T14" fmla="*/ 1 w 1577"/>
                <a:gd name="T15" fmla="*/ 0 h 3093"/>
                <a:gd name="T16" fmla="*/ 1 w 1577"/>
                <a:gd name="T17" fmla="*/ 0 h 3093"/>
                <a:gd name="T18" fmla="*/ 1 w 1577"/>
                <a:gd name="T19" fmla="*/ 0 h 3093"/>
                <a:gd name="T20" fmla="*/ 1 w 1577"/>
                <a:gd name="T21" fmla="*/ 0 h 3093"/>
                <a:gd name="T22" fmla="*/ 1 w 1577"/>
                <a:gd name="T23" fmla="*/ 0 h 3093"/>
                <a:gd name="T24" fmla="*/ 1 w 1577"/>
                <a:gd name="T25" fmla="*/ 0 h 3093"/>
                <a:gd name="T26" fmla="*/ 1 w 1577"/>
                <a:gd name="T27" fmla="*/ 0 h 3093"/>
                <a:gd name="T28" fmla="*/ 1 w 1577"/>
                <a:gd name="T29" fmla="*/ 0 h 3093"/>
                <a:gd name="T30" fmla="*/ 1 w 1577"/>
                <a:gd name="T31" fmla="*/ 0 h 3093"/>
                <a:gd name="T32" fmla="*/ 1 w 1577"/>
                <a:gd name="T33" fmla="*/ 0 h 3093"/>
                <a:gd name="T34" fmla="*/ 1 w 1577"/>
                <a:gd name="T35" fmla="*/ 0 h 3093"/>
                <a:gd name="T36" fmla="*/ 1 w 1577"/>
                <a:gd name="T37" fmla="*/ 0 h 3093"/>
                <a:gd name="T38" fmla="*/ 1 w 1577"/>
                <a:gd name="T39" fmla="*/ 0 h 3093"/>
                <a:gd name="T40" fmla="*/ 1 w 1577"/>
                <a:gd name="T41" fmla="*/ 0 h 3093"/>
                <a:gd name="T42" fmla="*/ 1 w 1577"/>
                <a:gd name="T43" fmla="*/ 0 h 3093"/>
                <a:gd name="T44" fmla="*/ 1 w 1577"/>
                <a:gd name="T45" fmla="*/ 0 h 3093"/>
                <a:gd name="T46" fmla="*/ 1 w 1577"/>
                <a:gd name="T47" fmla="*/ 0 h 3093"/>
                <a:gd name="T48" fmla="*/ 1 w 1577"/>
                <a:gd name="T49" fmla="*/ 0 h 3093"/>
                <a:gd name="T50" fmla="*/ 1 w 1577"/>
                <a:gd name="T51" fmla="*/ 0 h 3093"/>
                <a:gd name="T52" fmla="*/ 1 w 1577"/>
                <a:gd name="T53" fmla="*/ 0 h 3093"/>
                <a:gd name="T54" fmla="*/ 1 w 1577"/>
                <a:gd name="T55" fmla="*/ 0 h 3093"/>
                <a:gd name="T56" fmla="*/ 1 w 1577"/>
                <a:gd name="T57" fmla="*/ 0 h 3093"/>
                <a:gd name="T58" fmla="*/ 1 w 1577"/>
                <a:gd name="T59" fmla="*/ 0 h 3093"/>
                <a:gd name="T60" fmla="*/ 1 w 1577"/>
                <a:gd name="T61" fmla="*/ 0 h 3093"/>
                <a:gd name="T62" fmla="*/ 1 w 1577"/>
                <a:gd name="T63" fmla="*/ 0 h 3093"/>
                <a:gd name="T64" fmla="*/ 1 w 1577"/>
                <a:gd name="T65" fmla="*/ 0 h 3093"/>
                <a:gd name="T66" fmla="*/ 1 w 1577"/>
                <a:gd name="T67" fmla="*/ 0 h 309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77"/>
                <a:gd name="T103" fmla="*/ 0 h 3093"/>
                <a:gd name="T104" fmla="*/ 1577 w 1577"/>
                <a:gd name="T105" fmla="*/ 3093 h 3093"/>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77" h="3093">
                  <a:moveTo>
                    <a:pt x="31" y="3059"/>
                  </a:moveTo>
                  <a:lnTo>
                    <a:pt x="17" y="3023"/>
                  </a:lnTo>
                  <a:lnTo>
                    <a:pt x="7" y="2927"/>
                  </a:lnTo>
                  <a:lnTo>
                    <a:pt x="0" y="2628"/>
                  </a:lnTo>
                  <a:lnTo>
                    <a:pt x="14" y="2128"/>
                  </a:lnTo>
                  <a:lnTo>
                    <a:pt x="31" y="2008"/>
                  </a:lnTo>
                  <a:lnTo>
                    <a:pt x="60" y="1898"/>
                  </a:lnTo>
                  <a:lnTo>
                    <a:pt x="188" y="1667"/>
                  </a:lnTo>
                  <a:lnTo>
                    <a:pt x="260" y="1627"/>
                  </a:lnTo>
                  <a:lnTo>
                    <a:pt x="300" y="1604"/>
                  </a:lnTo>
                  <a:lnTo>
                    <a:pt x="319" y="1573"/>
                  </a:lnTo>
                  <a:lnTo>
                    <a:pt x="310" y="1541"/>
                  </a:lnTo>
                  <a:lnTo>
                    <a:pt x="291" y="1504"/>
                  </a:lnTo>
                  <a:lnTo>
                    <a:pt x="261" y="1432"/>
                  </a:lnTo>
                  <a:lnTo>
                    <a:pt x="261" y="1401"/>
                  </a:lnTo>
                  <a:lnTo>
                    <a:pt x="268" y="1365"/>
                  </a:lnTo>
                  <a:lnTo>
                    <a:pt x="288" y="1287"/>
                  </a:lnTo>
                  <a:lnTo>
                    <a:pt x="327" y="1143"/>
                  </a:lnTo>
                  <a:lnTo>
                    <a:pt x="331" y="981"/>
                  </a:lnTo>
                  <a:lnTo>
                    <a:pt x="331" y="938"/>
                  </a:lnTo>
                  <a:lnTo>
                    <a:pt x="331" y="916"/>
                  </a:lnTo>
                  <a:lnTo>
                    <a:pt x="330" y="893"/>
                  </a:lnTo>
                  <a:lnTo>
                    <a:pt x="327" y="818"/>
                  </a:lnTo>
                  <a:lnTo>
                    <a:pt x="305" y="672"/>
                  </a:lnTo>
                  <a:lnTo>
                    <a:pt x="294" y="595"/>
                  </a:lnTo>
                  <a:lnTo>
                    <a:pt x="291" y="561"/>
                  </a:lnTo>
                  <a:lnTo>
                    <a:pt x="290" y="529"/>
                  </a:lnTo>
                  <a:lnTo>
                    <a:pt x="319" y="361"/>
                  </a:lnTo>
                  <a:lnTo>
                    <a:pt x="372" y="204"/>
                  </a:lnTo>
                  <a:lnTo>
                    <a:pt x="455" y="83"/>
                  </a:lnTo>
                  <a:lnTo>
                    <a:pt x="508" y="29"/>
                  </a:lnTo>
                  <a:lnTo>
                    <a:pt x="556" y="0"/>
                  </a:lnTo>
                  <a:lnTo>
                    <a:pt x="584" y="10"/>
                  </a:lnTo>
                  <a:lnTo>
                    <a:pt x="614" y="32"/>
                  </a:lnTo>
                  <a:lnTo>
                    <a:pt x="653" y="60"/>
                  </a:lnTo>
                  <a:lnTo>
                    <a:pt x="696" y="83"/>
                  </a:lnTo>
                  <a:lnTo>
                    <a:pt x="726" y="71"/>
                  </a:lnTo>
                  <a:lnTo>
                    <a:pt x="756" y="61"/>
                  </a:lnTo>
                  <a:lnTo>
                    <a:pt x="801" y="96"/>
                  </a:lnTo>
                  <a:lnTo>
                    <a:pt x="852" y="159"/>
                  </a:lnTo>
                  <a:lnTo>
                    <a:pt x="931" y="302"/>
                  </a:lnTo>
                  <a:lnTo>
                    <a:pt x="979" y="463"/>
                  </a:lnTo>
                  <a:lnTo>
                    <a:pt x="1015" y="637"/>
                  </a:lnTo>
                  <a:lnTo>
                    <a:pt x="1058" y="987"/>
                  </a:lnTo>
                  <a:lnTo>
                    <a:pt x="1065" y="1261"/>
                  </a:lnTo>
                  <a:lnTo>
                    <a:pt x="1070" y="1357"/>
                  </a:lnTo>
                  <a:lnTo>
                    <a:pt x="1072" y="1407"/>
                  </a:lnTo>
                  <a:lnTo>
                    <a:pt x="1072" y="1430"/>
                  </a:lnTo>
                  <a:lnTo>
                    <a:pt x="1071" y="1453"/>
                  </a:lnTo>
                  <a:lnTo>
                    <a:pt x="1064" y="1488"/>
                  </a:lnTo>
                  <a:lnTo>
                    <a:pt x="1058" y="1527"/>
                  </a:lnTo>
                  <a:lnTo>
                    <a:pt x="1103" y="1595"/>
                  </a:lnTo>
                  <a:lnTo>
                    <a:pt x="1163" y="1645"/>
                  </a:lnTo>
                  <a:lnTo>
                    <a:pt x="1307" y="1773"/>
                  </a:lnTo>
                  <a:lnTo>
                    <a:pt x="1563" y="2308"/>
                  </a:lnTo>
                  <a:lnTo>
                    <a:pt x="1571" y="2422"/>
                  </a:lnTo>
                  <a:lnTo>
                    <a:pt x="1564" y="2440"/>
                  </a:lnTo>
                  <a:lnTo>
                    <a:pt x="1563" y="2473"/>
                  </a:lnTo>
                  <a:lnTo>
                    <a:pt x="1563" y="2499"/>
                  </a:lnTo>
                  <a:lnTo>
                    <a:pt x="1563" y="2516"/>
                  </a:lnTo>
                  <a:lnTo>
                    <a:pt x="1563" y="2538"/>
                  </a:lnTo>
                  <a:lnTo>
                    <a:pt x="1574" y="2869"/>
                  </a:lnTo>
                  <a:lnTo>
                    <a:pt x="1577" y="3016"/>
                  </a:lnTo>
                  <a:lnTo>
                    <a:pt x="1577" y="3041"/>
                  </a:lnTo>
                  <a:lnTo>
                    <a:pt x="1576" y="3061"/>
                  </a:lnTo>
                  <a:lnTo>
                    <a:pt x="1570" y="3080"/>
                  </a:lnTo>
                  <a:lnTo>
                    <a:pt x="763" y="3093"/>
                  </a:lnTo>
                  <a:lnTo>
                    <a:pt x="366" y="3088"/>
                  </a:lnTo>
                  <a:lnTo>
                    <a:pt x="31" y="3059"/>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4" name="Freeform 9"/>
            <p:cNvSpPr>
              <a:spLocks/>
            </p:cNvSpPr>
            <p:nvPr/>
          </p:nvSpPr>
          <p:spPr bwMode="auto">
            <a:xfrm rot="-2660175">
              <a:off x="2627" y="1712"/>
              <a:ext cx="812" cy="969"/>
            </a:xfrm>
            <a:custGeom>
              <a:avLst/>
              <a:gdLst>
                <a:gd name="T0" fmla="*/ 1 w 1623"/>
                <a:gd name="T1" fmla="*/ 0 h 2907"/>
                <a:gd name="T2" fmla="*/ 1 w 1623"/>
                <a:gd name="T3" fmla="*/ 0 h 2907"/>
                <a:gd name="T4" fmla="*/ 1 w 1623"/>
                <a:gd name="T5" fmla="*/ 0 h 2907"/>
                <a:gd name="T6" fmla="*/ 1 w 1623"/>
                <a:gd name="T7" fmla="*/ 0 h 2907"/>
                <a:gd name="T8" fmla="*/ 1 w 1623"/>
                <a:gd name="T9" fmla="*/ 0 h 2907"/>
                <a:gd name="T10" fmla="*/ 1 w 1623"/>
                <a:gd name="T11" fmla="*/ 0 h 2907"/>
                <a:gd name="T12" fmla="*/ 1 w 1623"/>
                <a:gd name="T13" fmla="*/ 0 h 2907"/>
                <a:gd name="T14" fmla="*/ 1 w 1623"/>
                <a:gd name="T15" fmla="*/ 0 h 2907"/>
                <a:gd name="T16" fmla="*/ 1 w 1623"/>
                <a:gd name="T17" fmla="*/ 0 h 2907"/>
                <a:gd name="T18" fmla="*/ 1 w 1623"/>
                <a:gd name="T19" fmla="*/ 0 h 2907"/>
                <a:gd name="T20" fmla="*/ 1 w 1623"/>
                <a:gd name="T21" fmla="*/ 0 h 2907"/>
                <a:gd name="T22" fmla="*/ 1 w 1623"/>
                <a:gd name="T23" fmla="*/ 0 h 2907"/>
                <a:gd name="T24" fmla="*/ 1 w 1623"/>
                <a:gd name="T25" fmla="*/ 0 h 2907"/>
                <a:gd name="T26" fmla="*/ 1 w 1623"/>
                <a:gd name="T27" fmla="*/ 0 h 2907"/>
                <a:gd name="T28" fmla="*/ 1 w 1623"/>
                <a:gd name="T29" fmla="*/ 0 h 2907"/>
                <a:gd name="T30" fmla="*/ 1 w 1623"/>
                <a:gd name="T31" fmla="*/ 0 h 2907"/>
                <a:gd name="T32" fmla="*/ 1 w 1623"/>
                <a:gd name="T33" fmla="*/ 0 h 2907"/>
                <a:gd name="T34" fmla="*/ 1 w 1623"/>
                <a:gd name="T35" fmla="*/ 0 h 2907"/>
                <a:gd name="T36" fmla="*/ 1 w 1623"/>
                <a:gd name="T37" fmla="*/ 0 h 2907"/>
                <a:gd name="T38" fmla="*/ 1 w 1623"/>
                <a:gd name="T39" fmla="*/ 0 h 2907"/>
                <a:gd name="T40" fmla="*/ 1 w 1623"/>
                <a:gd name="T41" fmla="*/ 0 h 2907"/>
                <a:gd name="T42" fmla="*/ 1 w 1623"/>
                <a:gd name="T43" fmla="*/ 0 h 2907"/>
                <a:gd name="T44" fmla="*/ 1 w 1623"/>
                <a:gd name="T45" fmla="*/ 0 h 2907"/>
                <a:gd name="T46" fmla="*/ 1 w 1623"/>
                <a:gd name="T47" fmla="*/ 0 h 2907"/>
                <a:gd name="T48" fmla="*/ 1 w 1623"/>
                <a:gd name="T49" fmla="*/ 0 h 2907"/>
                <a:gd name="T50" fmla="*/ 1 w 1623"/>
                <a:gd name="T51" fmla="*/ 0 h 2907"/>
                <a:gd name="T52" fmla="*/ 1 w 1623"/>
                <a:gd name="T53" fmla="*/ 0 h 2907"/>
                <a:gd name="T54" fmla="*/ 1 w 1623"/>
                <a:gd name="T55" fmla="*/ 0 h 2907"/>
                <a:gd name="T56" fmla="*/ 1 w 1623"/>
                <a:gd name="T57" fmla="*/ 0 h 2907"/>
                <a:gd name="T58" fmla="*/ 1 w 1623"/>
                <a:gd name="T59" fmla="*/ 0 h 2907"/>
                <a:gd name="T60" fmla="*/ 1 w 1623"/>
                <a:gd name="T61" fmla="*/ 0 h 2907"/>
                <a:gd name="T62" fmla="*/ 1 w 1623"/>
                <a:gd name="T63" fmla="*/ 0 h 2907"/>
                <a:gd name="T64" fmla="*/ 1 w 1623"/>
                <a:gd name="T65" fmla="*/ 0 h 2907"/>
                <a:gd name="T66" fmla="*/ 1 w 1623"/>
                <a:gd name="T67" fmla="*/ 0 h 2907"/>
                <a:gd name="T68" fmla="*/ 1 w 1623"/>
                <a:gd name="T69" fmla="*/ 0 h 2907"/>
                <a:gd name="T70" fmla="*/ 1 w 1623"/>
                <a:gd name="T71" fmla="*/ 0 h 2907"/>
                <a:gd name="T72" fmla="*/ 1 w 1623"/>
                <a:gd name="T73" fmla="*/ 0 h 2907"/>
                <a:gd name="T74" fmla="*/ 1 w 1623"/>
                <a:gd name="T75" fmla="*/ 0 h 2907"/>
                <a:gd name="T76" fmla="*/ 0 w 1623"/>
                <a:gd name="T77" fmla="*/ 0 h 2907"/>
                <a:gd name="T78" fmla="*/ 1 w 1623"/>
                <a:gd name="T79" fmla="*/ 0 h 2907"/>
                <a:gd name="T80" fmla="*/ 1 w 1623"/>
                <a:gd name="T81" fmla="*/ 0 h 2907"/>
                <a:gd name="T82" fmla="*/ 1 w 1623"/>
                <a:gd name="T83" fmla="*/ 0 h 290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23"/>
                <a:gd name="T127" fmla="*/ 0 h 2907"/>
                <a:gd name="T128" fmla="*/ 1623 w 1623"/>
                <a:gd name="T129" fmla="*/ 2907 h 2907"/>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23" h="2907">
                  <a:moveTo>
                    <a:pt x="1538" y="2864"/>
                  </a:moveTo>
                  <a:lnTo>
                    <a:pt x="1570" y="2852"/>
                  </a:lnTo>
                  <a:lnTo>
                    <a:pt x="1595" y="2816"/>
                  </a:lnTo>
                  <a:lnTo>
                    <a:pt x="1620" y="2688"/>
                  </a:lnTo>
                  <a:lnTo>
                    <a:pt x="1623" y="2604"/>
                  </a:lnTo>
                  <a:lnTo>
                    <a:pt x="1623" y="2558"/>
                  </a:lnTo>
                  <a:lnTo>
                    <a:pt x="1621" y="2506"/>
                  </a:lnTo>
                  <a:lnTo>
                    <a:pt x="1601" y="2289"/>
                  </a:lnTo>
                  <a:lnTo>
                    <a:pt x="1522" y="1849"/>
                  </a:lnTo>
                  <a:lnTo>
                    <a:pt x="1475" y="1668"/>
                  </a:lnTo>
                  <a:lnTo>
                    <a:pt x="1427" y="1542"/>
                  </a:lnTo>
                  <a:lnTo>
                    <a:pt x="1372" y="1499"/>
                  </a:lnTo>
                  <a:lnTo>
                    <a:pt x="1308" y="1470"/>
                  </a:lnTo>
                  <a:lnTo>
                    <a:pt x="1128" y="1365"/>
                  </a:lnTo>
                  <a:lnTo>
                    <a:pt x="1022" y="1305"/>
                  </a:lnTo>
                  <a:lnTo>
                    <a:pt x="966" y="1266"/>
                  </a:lnTo>
                  <a:lnTo>
                    <a:pt x="927" y="1219"/>
                  </a:lnTo>
                  <a:lnTo>
                    <a:pt x="913" y="1131"/>
                  </a:lnTo>
                  <a:lnTo>
                    <a:pt x="913" y="1109"/>
                  </a:lnTo>
                  <a:lnTo>
                    <a:pt x="913" y="1083"/>
                  </a:lnTo>
                  <a:lnTo>
                    <a:pt x="922" y="1040"/>
                  </a:lnTo>
                  <a:lnTo>
                    <a:pt x="947" y="940"/>
                  </a:lnTo>
                  <a:lnTo>
                    <a:pt x="1012" y="869"/>
                  </a:lnTo>
                  <a:lnTo>
                    <a:pt x="1034" y="758"/>
                  </a:lnTo>
                  <a:lnTo>
                    <a:pt x="1047" y="640"/>
                  </a:lnTo>
                  <a:lnTo>
                    <a:pt x="1043" y="615"/>
                  </a:lnTo>
                  <a:lnTo>
                    <a:pt x="1032" y="596"/>
                  </a:lnTo>
                  <a:lnTo>
                    <a:pt x="1016" y="549"/>
                  </a:lnTo>
                  <a:lnTo>
                    <a:pt x="1016" y="481"/>
                  </a:lnTo>
                  <a:lnTo>
                    <a:pt x="1012" y="393"/>
                  </a:lnTo>
                  <a:lnTo>
                    <a:pt x="984" y="241"/>
                  </a:lnTo>
                  <a:lnTo>
                    <a:pt x="909" y="133"/>
                  </a:lnTo>
                  <a:lnTo>
                    <a:pt x="817" y="52"/>
                  </a:lnTo>
                  <a:lnTo>
                    <a:pt x="725" y="17"/>
                  </a:lnTo>
                  <a:lnTo>
                    <a:pt x="630" y="0"/>
                  </a:lnTo>
                  <a:lnTo>
                    <a:pt x="614" y="1"/>
                  </a:lnTo>
                  <a:lnTo>
                    <a:pt x="595" y="8"/>
                  </a:lnTo>
                  <a:lnTo>
                    <a:pt x="553" y="36"/>
                  </a:lnTo>
                  <a:lnTo>
                    <a:pt x="480" y="99"/>
                  </a:lnTo>
                  <a:lnTo>
                    <a:pt x="446" y="192"/>
                  </a:lnTo>
                  <a:lnTo>
                    <a:pt x="418" y="299"/>
                  </a:lnTo>
                  <a:lnTo>
                    <a:pt x="412" y="352"/>
                  </a:lnTo>
                  <a:lnTo>
                    <a:pt x="416" y="433"/>
                  </a:lnTo>
                  <a:lnTo>
                    <a:pt x="421" y="515"/>
                  </a:lnTo>
                  <a:lnTo>
                    <a:pt x="422" y="549"/>
                  </a:lnTo>
                  <a:lnTo>
                    <a:pt x="422" y="576"/>
                  </a:lnTo>
                  <a:lnTo>
                    <a:pt x="409" y="596"/>
                  </a:lnTo>
                  <a:lnTo>
                    <a:pt x="400" y="602"/>
                  </a:lnTo>
                  <a:lnTo>
                    <a:pt x="395" y="618"/>
                  </a:lnTo>
                  <a:lnTo>
                    <a:pt x="420" y="830"/>
                  </a:lnTo>
                  <a:lnTo>
                    <a:pt x="453" y="887"/>
                  </a:lnTo>
                  <a:lnTo>
                    <a:pt x="488" y="927"/>
                  </a:lnTo>
                  <a:lnTo>
                    <a:pt x="525" y="1015"/>
                  </a:lnTo>
                  <a:lnTo>
                    <a:pt x="535" y="1035"/>
                  </a:lnTo>
                  <a:lnTo>
                    <a:pt x="542" y="1123"/>
                  </a:lnTo>
                  <a:lnTo>
                    <a:pt x="542" y="1203"/>
                  </a:lnTo>
                  <a:lnTo>
                    <a:pt x="507" y="1236"/>
                  </a:lnTo>
                  <a:lnTo>
                    <a:pt x="445" y="1266"/>
                  </a:lnTo>
                  <a:lnTo>
                    <a:pt x="418" y="1274"/>
                  </a:lnTo>
                  <a:lnTo>
                    <a:pt x="398" y="1274"/>
                  </a:lnTo>
                  <a:lnTo>
                    <a:pt x="377" y="1274"/>
                  </a:lnTo>
                  <a:lnTo>
                    <a:pt x="338" y="1272"/>
                  </a:lnTo>
                  <a:lnTo>
                    <a:pt x="322" y="1272"/>
                  </a:lnTo>
                  <a:lnTo>
                    <a:pt x="307" y="1272"/>
                  </a:lnTo>
                  <a:lnTo>
                    <a:pt x="292" y="1272"/>
                  </a:lnTo>
                  <a:lnTo>
                    <a:pt x="270" y="1272"/>
                  </a:lnTo>
                  <a:lnTo>
                    <a:pt x="214" y="1262"/>
                  </a:lnTo>
                  <a:lnTo>
                    <a:pt x="159" y="1255"/>
                  </a:lnTo>
                  <a:lnTo>
                    <a:pt x="137" y="1253"/>
                  </a:lnTo>
                  <a:lnTo>
                    <a:pt x="118" y="1255"/>
                  </a:lnTo>
                  <a:lnTo>
                    <a:pt x="108" y="1284"/>
                  </a:lnTo>
                  <a:lnTo>
                    <a:pt x="103" y="1344"/>
                  </a:lnTo>
                  <a:lnTo>
                    <a:pt x="89" y="1448"/>
                  </a:lnTo>
                  <a:lnTo>
                    <a:pt x="60" y="1532"/>
                  </a:lnTo>
                  <a:lnTo>
                    <a:pt x="42" y="1626"/>
                  </a:lnTo>
                  <a:lnTo>
                    <a:pt x="4" y="2101"/>
                  </a:lnTo>
                  <a:lnTo>
                    <a:pt x="0" y="2553"/>
                  </a:lnTo>
                  <a:lnTo>
                    <a:pt x="0" y="2780"/>
                  </a:lnTo>
                  <a:lnTo>
                    <a:pt x="4" y="2880"/>
                  </a:lnTo>
                  <a:lnTo>
                    <a:pt x="305" y="2903"/>
                  </a:lnTo>
                  <a:lnTo>
                    <a:pt x="477" y="2907"/>
                  </a:lnTo>
                  <a:lnTo>
                    <a:pt x="568" y="2907"/>
                  </a:lnTo>
                  <a:lnTo>
                    <a:pt x="615" y="2907"/>
                  </a:lnTo>
                  <a:lnTo>
                    <a:pt x="664" y="2907"/>
                  </a:lnTo>
                  <a:lnTo>
                    <a:pt x="1538" y="2864"/>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5" name="Freeform 10"/>
            <p:cNvSpPr>
              <a:spLocks/>
            </p:cNvSpPr>
            <p:nvPr/>
          </p:nvSpPr>
          <p:spPr bwMode="auto">
            <a:xfrm>
              <a:off x="1546" y="1992"/>
              <a:ext cx="820" cy="1005"/>
            </a:xfrm>
            <a:custGeom>
              <a:avLst/>
              <a:gdLst>
                <a:gd name="T0" fmla="*/ 1 w 1639"/>
                <a:gd name="T1" fmla="*/ 0 h 3014"/>
                <a:gd name="T2" fmla="*/ 1 w 1639"/>
                <a:gd name="T3" fmla="*/ 0 h 3014"/>
                <a:gd name="T4" fmla="*/ 0 w 1639"/>
                <a:gd name="T5" fmla="*/ 0 h 3014"/>
                <a:gd name="T6" fmla="*/ 1 w 1639"/>
                <a:gd name="T7" fmla="*/ 0 h 3014"/>
                <a:gd name="T8" fmla="*/ 1 w 1639"/>
                <a:gd name="T9" fmla="*/ 0 h 3014"/>
                <a:gd name="T10" fmla="*/ 1 w 1639"/>
                <a:gd name="T11" fmla="*/ 0 h 3014"/>
                <a:gd name="T12" fmla="*/ 1 w 1639"/>
                <a:gd name="T13" fmla="*/ 0 h 3014"/>
                <a:gd name="T14" fmla="*/ 1 w 1639"/>
                <a:gd name="T15" fmla="*/ 0 h 3014"/>
                <a:gd name="T16" fmla="*/ 1 w 1639"/>
                <a:gd name="T17" fmla="*/ 0 h 3014"/>
                <a:gd name="T18" fmla="*/ 1 w 1639"/>
                <a:gd name="T19" fmla="*/ 0 h 3014"/>
                <a:gd name="T20" fmla="*/ 1 w 1639"/>
                <a:gd name="T21" fmla="*/ 0 h 3014"/>
                <a:gd name="T22" fmla="*/ 1 w 1639"/>
                <a:gd name="T23" fmla="*/ 0 h 3014"/>
                <a:gd name="T24" fmla="*/ 1 w 1639"/>
                <a:gd name="T25" fmla="*/ 0 h 3014"/>
                <a:gd name="T26" fmla="*/ 1 w 1639"/>
                <a:gd name="T27" fmla="*/ 0 h 3014"/>
                <a:gd name="T28" fmla="*/ 1 w 1639"/>
                <a:gd name="T29" fmla="*/ 0 h 3014"/>
                <a:gd name="T30" fmla="*/ 1 w 1639"/>
                <a:gd name="T31" fmla="*/ 0 h 3014"/>
                <a:gd name="T32" fmla="*/ 1 w 1639"/>
                <a:gd name="T33" fmla="*/ 0 h 3014"/>
                <a:gd name="T34" fmla="*/ 1 w 1639"/>
                <a:gd name="T35" fmla="*/ 0 h 3014"/>
                <a:gd name="T36" fmla="*/ 1 w 1639"/>
                <a:gd name="T37" fmla="*/ 0 h 3014"/>
                <a:gd name="T38" fmla="*/ 1 w 1639"/>
                <a:gd name="T39" fmla="*/ 0 h 3014"/>
                <a:gd name="T40" fmla="*/ 1 w 1639"/>
                <a:gd name="T41" fmla="*/ 0 h 3014"/>
                <a:gd name="T42" fmla="*/ 1 w 1639"/>
                <a:gd name="T43" fmla="*/ 0 h 3014"/>
                <a:gd name="T44" fmla="*/ 1 w 1639"/>
                <a:gd name="T45" fmla="*/ 0 h 3014"/>
                <a:gd name="T46" fmla="*/ 1 w 1639"/>
                <a:gd name="T47" fmla="*/ 0 h 3014"/>
                <a:gd name="T48" fmla="*/ 1 w 1639"/>
                <a:gd name="T49" fmla="*/ 0 h 3014"/>
                <a:gd name="T50" fmla="*/ 1 w 1639"/>
                <a:gd name="T51" fmla="*/ 0 h 3014"/>
                <a:gd name="T52" fmla="*/ 1 w 1639"/>
                <a:gd name="T53" fmla="*/ 0 h 3014"/>
                <a:gd name="T54" fmla="*/ 1 w 1639"/>
                <a:gd name="T55" fmla="*/ 0 h 3014"/>
                <a:gd name="T56" fmla="*/ 1 w 1639"/>
                <a:gd name="T57" fmla="*/ 0 h 3014"/>
                <a:gd name="T58" fmla="*/ 1 w 1639"/>
                <a:gd name="T59" fmla="*/ 0 h 3014"/>
                <a:gd name="T60" fmla="*/ 1 w 1639"/>
                <a:gd name="T61" fmla="*/ 0 h 3014"/>
                <a:gd name="T62" fmla="*/ 1 w 1639"/>
                <a:gd name="T63" fmla="*/ 0 h 3014"/>
                <a:gd name="T64" fmla="*/ 1 w 1639"/>
                <a:gd name="T65" fmla="*/ 0 h 3014"/>
                <a:gd name="T66" fmla="*/ 1 w 1639"/>
                <a:gd name="T67" fmla="*/ 0 h 30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639"/>
                <a:gd name="T103" fmla="*/ 0 h 3014"/>
                <a:gd name="T104" fmla="*/ 1639 w 1639"/>
                <a:gd name="T105" fmla="*/ 3014 h 30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639" h="3014">
                  <a:moveTo>
                    <a:pt x="156" y="3014"/>
                  </a:moveTo>
                  <a:lnTo>
                    <a:pt x="9" y="2958"/>
                  </a:lnTo>
                  <a:lnTo>
                    <a:pt x="0" y="1901"/>
                  </a:lnTo>
                  <a:lnTo>
                    <a:pt x="118" y="1674"/>
                  </a:lnTo>
                  <a:lnTo>
                    <a:pt x="316" y="1573"/>
                  </a:lnTo>
                  <a:lnTo>
                    <a:pt x="427" y="1488"/>
                  </a:lnTo>
                  <a:lnTo>
                    <a:pt x="551" y="1415"/>
                  </a:lnTo>
                  <a:lnTo>
                    <a:pt x="597" y="1310"/>
                  </a:lnTo>
                  <a:lnTo>
                    <a:pt x="606" y="1251"/>
                  </a:lnTo>
                  <a:lnTo>
                    <a:pt x="590" y="1184"/>
                  </a:lnTo>
                  <a:lnTo>
                    <a:pt x="499" y="1155"/>
                  </a:lnTo>
                  <a:lnTo>
                    <a:pt x="433" y="885"/>
                  </a:lnTo>
                  <a:lnTo>
                    <a:pt x="472" y="514"/>
                  </a:lnTo>
                  <a:lnTo>
                    <a:pt x="506" y="243"/>
                  </a:lnTo>
                  <a:lnTo>
                    <a:pt x="620" y="59"/>
                  </a:lnTo>
                  <a:lnTo>
                    <a:pt x="699" y="0"/>
                  </a:lnTo>
                  <a:lnTo>
                    <a:pt x="769" y="13"/>
                  </a:lnTo>
                  <a:lnTo>
                    <a:pt x="838" y="26"/>
                  </a:lnTo>
                  <a:lnTo>
                    <a:pt x="869" y="0"/>
                  </a:lnTo>
                  <a:lnTo>
                    <a:pt x="1020" y="118"/>
                  </a:lnTo>
                  <a:lnTo>
                    <a:pt x="1136" y="455"/>
                  </a:lnTo>
                  <a:lnTo>
                    <a:pt x="1215" y="750"/>
                  </a:lnTo>
                  <a:lnTo>
                    <a:pt x="1215" y="1013"/>
                  </a:lnTo>
                  <a:lnTo>
                    <a:pt x="1136" y="1189"/>
                  </a:lnTo>
                  <a:lnTo>
                    <a:pt x="1049" y="1262"/>
                  </a:lnTo>
                  <a:lnTo>
                    <a:pt x="1080" y="1333"/>
                  </a:lnTo>
                  <a:lnTo>
                    <a:pt x="1228" y="1465"/>
                  </a:lnTo>
                  <a:lnTo>
                    <a:pt x="1414" y="1488"/>
                  </a:lnTo>
                  <a:lnTo>
                    <a:pt x="1518" y="1561"/>
                  </a:lnTo>
                  <a:lnTo>
                    <a:pt x="1602" y="1631"/>
                  </a:lnTo>
                  <a:lnTo>
                    <a:pt x="1632" y="1801"/>
                  </a:lnTo>
                  <a:lnTo>
                    <a:pt x="1639" y="1940"/>
                  </a:lnTo>
                  <a:lnTo>
                    <a:pt x="1527" y="3013"/>
                  </a:lnTo>
                  <a:lnTo>
                    <a:pt x="156" y="3014"/>
                  </a:lnTo>
                  <a:close/>
                </a:path>
              </a:pathLst>
            </a:custGeom>
            <a:solidFill>
              <a:srgbClr val="808080"/>
            </a:solidFill>
            <a:ln w="1588">
              <a:solidFill>
                <a:srgbClr val="919191"/>
              </a:solidFill>
              <a:round/>
              <a:headEnd/>
              <a:tailEnd/>
            </a:ln>
          </p:spPr>
          <p:txBody>
            <a:bodyPr/>
            <a:lstStyle/>
            <a:p>
              <a:endParaRPr lang="en-GB"/>
            </a:p>
          </p:txBody>
        </p:sp>
        <p:sp>
          <p:nvSpPr>
            <p:cNvPr id="19466" name="Freeform 11"/>
            <p:cNvSpPr>
              <a:spLocks/>
            </p:cNvSpPr>
            <p:nvPr/>
          </p:nvSpPr>
          <p:spPr bwMode="auto">
            <a:xfrm>
              <a:off x="2825" y="1953"/>
              <a:ext cx="882" cy="924"/>
            </a:xfrm>
            <a:custGeom>
              <a:avLst/>
              <a:gdLst>
                <a:gd name="T0" fmla="*/ 0 w 1765"/>
                <a:gd name="T1" fmla="*/ 0 h 2774"/>
                <a:gd name="T2" fmla="*/ 0 w 1765"/>
                <a:gd name="T3" fmla="*/ 0 h 2774"/>
                <a:gd name="T4" fmla="*/ 0 w 1765"/>
                <a:gd name="T5" fmla="*/ 0 h 2774"/>
                <a:gd name="T6" fmla="*/ 0 w 1765"/>
                <a:gd name="T7" fmla="*/ 0 h 2774"/>
                <a:gd name="T8" fmla="*/ 0 w 1765"/>
                <a:gd name="T9" fmla="*/ 0 h 2774"/>
                <a:gd name="T10" fmla="*/ 0 w 1765"/>
                <a:gd name="T11" fmla="*/ 0 h 2774"/>
                <a:gd name="T12" fmla="*/ 0 w 1765"/>
                <a:gd name="T13" fmla="*/ 0 h 2774"/>
                <a:gd name="T14" fmla="*/ 0 w 1765"/>
                <a:gd name="T15" fmla="*/ 0 h 2774"/>
                <a:gd name="T16" fmla="*/ 0 w 1765"/>
                <a:gd name="T17" fmla="*/ 0 h 2774"/>
                <a:gd name="T18" fmla="*/ 0 w 1765"/>
                <a:gd name="T19" fmla="*/ 0 h 2774"/>
                <a:gd name="T20" fmla="*/ 0 w 1765"/>
                <a:gd name="T21" fmla="*/ 0 h 2774"/>
                <a:gd name="T22" fmla="*/ 0 w 1765"/>
                <a:gd name="T23" fmla="*/ 0 h 2774"/>
                <a:gd name="T24" fmla="*/ 0 w 1765"/>
                <a:gd name="T25" fmla="*/ 0 h 2774"/>
                <a:gd name="T26" fmla="*/ 0 w 1765"/>
                <a:gd name="T27" fmla="*/ 0 h 2774"/>
                <a:gd name="T28" fmla="*/ 0 w 1765"/>
                <a:gd name="T29" fmla="*/ 0 h 2774"/>
                <a:gd name="T30" fmla="*/ 0 w 1765"/>
                <a:gd name="T31" fmla="*/ 0 h 2774"/>
                <a:gd name="T32" fmla="*/ 0 w 1765"/>
                <a:gd name="T33" fmla="*/ 0 h 2774"/>
                <a:gd name="T34" fmla="*/ 0 w 1765"/>
                <a:gd name="T35" fmla="*/ 0 h 2774"/>
                <a:gd name="T36" fmla="*/ 0 w 1765"/>
                <a:gd name="T37" fmla="*/ 0 h 2774"/>
                <a:gd name="T38" fmla="*/ 0 w 1765"/>
                <a:gd name="T39" fmla="*/ 0 h 2774"/>
                <a:gd name="T40" fmla="*/ 0 w 1765"/>
                <a:gd name="T41" fmla="*/ 0 h 2774"/>
                <a:gd name="T42" fmla="*/ 0 w 1765"/>
                <a:gd name="T43" fmla="*/ 0 h 2774"/>
                <a:gd name="T44" fmla="*/ 0 w 1765"/>
                <a:gd name="T45" fmla="*/ 0 h 2774"/>
                <a:gd name="T46" fmla="*/ 0 w 1765"/>
                <a:gd name="T47" fmla="*/ 0 h 2774"/>
                <a:gd name="T48" fmla="*/ 0 w 1765"/>
                <a:gd name="T49" fmla="*/ 0 h 2774"/>
                <a:gd name="T50" fmla="*/ 0 w 1765"/>
                <a:gd name="T51" fmla="*/ 0 h 2774"/>
                <a:gd name="T52" fmla="*/ 0 w 1765"/>
                <a:gd name="T53" fmla="*/ 0 h 2774"/>
                <a:gd name="T54" fmla="*/ 0 w 1765"/>
                <a:gd name="T55" fmla="*/ 0 h 2774"/>
                <a:gd name="T56" fmla="*/ 0 w 1765"/>
                <a:gd name="T57" fmla="*/ 0 h 2774"/>
                <a:gd name="T58" fmla="*/ 0 w 1765"/>
                <a:gd name="T59" fmla="*/ 0 h 2774"/>
                <a:gd name="T60" fmla="*/ 0 w 1765"/>
                <a:gd name="T61" fmla="*/ 0 h 2774"/>
                <a:gd name="T62" fmla="*/ 0 w 1765"/>
                <a:gd name="T63" fmla="*/ 0 h 2774"/>
                <a:gd name="T64" fmla="*/ 0 w 1765"/>
                <a:gd name="T65" fmla="*/ 0 h 2774"/>
                <a:gd name="T66" fmla="*/ 0 w 1765"/>
                <a:gd name="T67" fmla="*/ 0 h 2774"/>
                <a:gd name="T68" fmla="*/ 0 w 1765"/>
                <a:gd name="T69" fmla="*/ 0 h 2774"/>
                <a:gd name="T70" fmla="*/ 0 w 1765"/>
                <a:gd name="T71" fmla="*/ 0 h 2774"/>
                <a:gd name="T72" fmla="*/ 0 w 1765"/>
                <a:gd name="T73" fmla="*/ 0 h 2774"/>
                <a:gd name="T74" fmla="*/ 0 w 1765"/>
                <a:gd name="T75" fmla="*/ 0 h 277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5"/>
                <a:gd name="T115" fmla="*/ 0 h 2774"/>
                <a:gd name="T116" fmla="*/ 1765 w 1765"/>
                <a:gd name="T117" fmla="*/ 2774 h 277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5" h="2774">
                  <a:moveTo>
                    <a:pt x="0" y="2722"/>
                  </a:moveTo>
                  <a:lnTo>
                    <a:pt x="81" y="1843"/>
                  </a:lnTo>
                  <a:lnTo>
                    <a:pt x="127" y="1713"/>
                  </a:lnTo>
                  <a:lnTo>
                    <a:pt x="198" y="1528"/>
                  </a:lnTo>
                  <a:lnTo>
                    <a:pt x="282" y="1507"/>
                  </a:lnTo>
                  <a:lnTo>
                    <a:pt x="446" y="1473"/>
                  </a:lnTo>
                  <a:lnTo>
                    <a:pt x="525" y="1425"/>
                  </a:lnTo>
                  <a:lnTo>
                    <a:pt x="591" y="1367"/>
                  </a:lnTo>
                  <a:lnTo>
                    <a:pt x="617" y="1208"/>
                  </a:lnTo>
                  <a:lnTo>
                    <a:pt x="538" y="996"/>
                  </a:lnTo>
                  <a:lnTo>
                    <a:pt x="485" y="977"/>
                  </a:lnTo>
                  <a:lnTo>
                    <a:pt x="438" y="748"/>
                  </a:lnTo>
                  <a:lnTo>
                    <a:pt x="470" y="689"/>
                  </a:lnTo>
                  <a:lnTo>
                    <a:pt x="454" y="462"/>
                  </a:lnTo>
                  <a:lnTo>
                    <a:pt x="460" y="248"/>
                  </a:lnTo>
                  <a:lnTo>
                    <a:pt x="518" y="164"/>
                  </a:lnTo>
                  <a:lnTo>
                    <a:pt x="634" y="20"/>
                  </a:lnTo>
                  <a:lnTo>
                    <a:pt x="727" y="0"/>
                  </a:lnTo>
                  <a:lnTo>
                    <a:pt x="850" y="0"/>
                  </a:lnTo>
                  <a:lnTo>
                    <a:pt x="945" y="57"/>
                  </a:lnTo>
                  <a:lnTo>
                    <a:pt x="1024" y="164"/>
                  </a:lnTo>
                  <a:lnTo>
                    <a:pt x="1078" y="340"/>
                  </a:lnTo>
                  <a:lnTo>
                    <a:pt x="1090" y="495"/>
                  </a:lnTo>
                  <a:lnTo>
                    <a:pt x="1090" y="628"/>
                  </a:lnTo>
                  <a:lnTo>
                    <a:pt x="1138" y="651"/>
                  </a:lnTo>
                  <a:lnTo>
                    <a:pt x="1122" y="865"/>
                  </a:lnTo>
                  <a:lnTo>
                    <a:pt x="1054" y="902"/>
                  </a:lnTo>
                  <a:lnTo>
                    <a:pt x="1038" y="1032"/>
                  </a:lnTo>
                  <a:lnTo>
                    <a:pt x="1013" y="1178"/>
                  </a:lnTo>
                  <a:lnTo>
                    <a:pt x="1031" y="1292"/>
                  </a:lnTo>
                  <a:lnTo>
                    <a:pt x="1118" y="1367"/>
                  </a:lnTo>
                  <a:lnTo>
                    <a:pt x="1233" y="1411"/>
                  </a:lnTo>
                  <a:lnTo>
                    <a:pt x="1397" y="1447"/>
                  </a:lnTo>
                  <a:lnTo>
                    <a:pt x="1512" y="1458"/>
                  </a:lnTo>
                  <a:lnTo>
                    <a:pt x="1575" y="1578"/>
                  </a:lnTo>
                  <a:lnTo>
                    <a:pt x="1622" y="1687"/>
                  </a:lnTo>
                  <a:lnTo>
                    <a:pt x="1765" y="2774"/>
                  </a:lnTo>
                  <a:lnTo>
                    <a:pt x="0" y="2722"/>
                  </a:lnTo>
                  <a:close/>
                </a:path>
              </a:pathLst>
            </a:custGeom>
            <a:solidFill>
              <a:srgbClr val="808080"/>
            </a:solidFill>
            <a:ln w="1588">
              <a:solidFill>
                <a:srgbClr val="919191"/>
              </a:solidFill>
              <a:round/>
              <a:headEnd/>
              <a:tailEnd/>
            </a:ln>
          </p:spPr>
          <p:txBody>
            <a:bodyPr/>
            <a:lstStyle/>
            <a:p>
              <a:endParaRPr lang="en-GB"/>
            </a:p>
          </p:txBody>
        </p:sp>
        <p:sp>
          <p:nvSpPr>
            <p:cNvPr id="19467" name="Freeform 12"/>
            <p:cNvSpPr>
              <a:spLocks/>
            </p:cNvSpPr>
            <p:nvPr/>
          </p:nvSpPr>
          <p:spPr bwMode="auto">
            <a:xfrm>
              <a:off x="2464" y="2105"/>
              <a:ext cx="814" cy="1037"/>
            </a:xfrm>
            <a:custGeom>
              <a:avLst/>
              <a:gdLst>
                <a:gd name="T0" fmla="*/ 1 w 1626"/>
                <a:gd name="T1" fmla="*/ 0 h 3111"/>
                <a:gd name="T2" fmla="*/ 0 w 1626"/>
                <a:gd name="T3" fmla="*/ 0 h 3111"/>
                <a:gd name="T4" fmla="*/ 1 w 1626"/>
                <a:gd name="T5" fmla="*/ 0 h 3111"/>
                <a:gd name="T6" fmla="*/ 1 w 1626"/>
                <a:gd name="T7" fmla="*/ 0 h 3111"/>
                <a:gd name="T8" fmla="*/ 1 w 1626"/>
                <a:gd name="T9" fmla="*/ 0 h 3111"/>
                <a:gd name="T10" fmla="*/ 1 w 1626"/>
                <a:gd name="T11" fmla="*/ 0 h 3111"/>
                <a:gd name="T12" fmla="*/ 1 w 1626"/>
                <a:gd name="T13" fmla="*/ 0 h 3111"/>
                <a:gd name="T14" fmla="*/ 1 w 1626"/>
                <a:gd name="T15" fmla="*/ 0 h 3111"/>
                <a:gd name="T16" fmla="*/ 1 w 1626"/>
                <a:gd name="T17" fmla="*/ 0 h 3111"/>
                <a:gd name="T18" fmla="*/ 1 w 1626"/>
                <a:gd name="T19" fmla="*/ 0 h 3111"/>
                <a:gd name="T20" fmla="*/ 1 w 1626"/>
                <a:gd name="T21" fmla="*/ 0 h 3111"/>
                <a:gd name="T22" fmla="*/ 1 w 1626"/>
                <a:gd name="T23" fmla="*/ 0 h 3111"/>
                <a:gd name="T24" fmla="*/ 1 w 1626"/>
                <a:gd name="T25" fmla="*/ 0 h 3111"/>
                <a:gd name="T26" fmla="*/ 1 w 1626"/>
                <a:gd name="T27" fmla="*/ 0 h 3111"/>
                <a:gd name="T28" fmla="*/ 1 w 1626"/>
                <a:gd name="T29" fmla="*/ 0 h 3111"/>
                <a:gd name="T30" fmla="*/ 1 w 1626"/>
                <a:gd name="T31" fmla="*/ 0 h 3111"/>
                <a:gd name="T32" fmla="*/ 1 w 1626"/>
                <a:gd name="T33" fmla="*/ 0 h 3111"/>
                <a:gd name="T34" fmla="*/ 1 w 1626"/>
                <a:gd name="T35" fmla="*/ 0 h 3111"/>
                <a:gd name="T36" fmla="*/ 1 w 1626"/>
                <a:gd name="T37" fmla="*/ 0 h 3111"/>
                <a:gd name="T38" fmla="*/ 1 w 1626"/>
                <a:gd name="T39" fmla="*/ 0 h 3111"/>
                <a:gd name="T40" fmla="*/ 1 w 1626"/>
                <a:gd name="T41" fmla="*/ 0 h 3111"/>
                <a:gd name="T42" fmla="*/ 1 w 1626"/>
                <a:gd name="T43" fmla="*/ 0 h 3111"/>
                <a:gd name="T44" fmla="*/ 1 w 1626"/>
                <a:gd name="T45" fmla="*/ 0 h 3111"/>
                <a:gd name="T46" fmla="*/ 1 w 1626"/>
                <a:gd name="T47" fmla="*/ 0 h 3111"/>
                <a:gd name="T48" fmla="*/ 1 w 1626"/>
                <a:gd name="T49" fmla="*/ 0 h 3111"/>
                <a:gd name="T50" fmla="*/ 1 w 1626"/>
                <a:gd name="T51" fmla="*/ 0 h 3111"/>
                <a:gd name="T52" fmla="*/ 1 w 1626"/>
                <a:gd name="T53" fmla="*/ 0 h 3111"/>
                <a:gd name="T54" fmla="*/ 1 w 1626"/>
                <a:gd name="T55" fmla="*/ 0 h 3111"/>
                <a:gd name="T56" fmla="*/ 1 w 1626"/>
                <a:gd name="T57" fmla="*/ 0 h 3111"/>
                <a:gd name="T58" fmla="*/ 1 w 1626"/>
                <a:gd name="T59" fmla="*/ 0 h 3111"/>
                <a:gd name="T60" fmla="*/ 1 w 1626"/>
                <a:gd name="T61" fmla="*/ 0 h 3111"/>
                <a:gd name="T62" fmla="*/ 1 w 1626"/>
                <a:gd name="T63" fmla="*/ 0 h 3111"/>
                <a:gd name="T64" fmla="*/ 1 w 1626"/>
                <a:gd name="T65" fmla="*/ 0 h 3111"/>
                <a:gd name="T66" fmla="*/ 1 w 1626"/>
                <a:gd name="T67" fmla="*/ 0 h 3111"/>
                <a:gd name="T68" fmla="*/ 1 w 1626"/>
                <a:gd name="T69" fmla="*/ 0 h 3111"/>
                <a:gd name="T70" fmla="*/ 1 w 1626"/>
                <a:gd name="T71" fmla="*/ 0 h 3111"/>
                <a:gd name="T72" fmla="*/ 1 w 1626"/>
                <a:gd name="T73" fmla="*/ 0 h 311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626"/>
                <a:gd name="T112" fmla="*/ 0 h 3111"/>
                <a:gd name="T113" fmla="*/ 1626 w 1626"/>
                <a:gd name="T114" fmla="*/ 3111 h 311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626" h="3111">
                  <a:moveTo>
                    <a:pt x="31" y="3081"/>
                  </a:moveTo>
                  <a:lnTo>
                    <a:pt x="17" y="3045"/>
                  </a:lnTo>
                  <a:lnTo>
                    <a:pt x="7" y="2945"/>
                  </a:lnTo>
                  <a:lnTo>
                    <a:pt x="0" y="2643"/>
                  </a:lnTo>
                  <a:lnTo>
                    <a:pt x="14" y="2143"/>
                  </a:lnTo>
                  <a:lnTo>
                    <a:pt x="31" y="2023"/>
                  </a:lnTo>
                  <a:lnTo>
                    <a:pt x="59" y="1911"/>
                  </a:lnTo>
                  <a:lnTo>
                    <a:pt x="135" y="1837"/>
                  </a:lnTo>
                  <a:lnTo>
                    <a:pt x="268" y="1733"/>
                  </a:lnTo>
                  <a:lnTo>
                    <a:pt x="403" y="1632"/>
                  </a:lnTo>
                  <a:lnTo>
                    <a:pt x="483" y="1557"/>
                  </a:lnTo>
                  <a:lnTo>
                    <a:pt x="460" y="1521"/>
                  </a:lnTo>
                  <a:lnTo>
                    <a:pt x="383" y="1456"/>
                  </a:lnTo>
                  <a:lnTo>
                    <a:pt x="302" y="1389"/>
                  </a:lnTo>
                  <a:lnTo>
                    <a:pt x="263" y="1337"/>
                  </a:lnTo>
                  <a:lnTo>
                    <a:pt x="269" y="1319"/>
                  </a:lnTo>
                  <a:lnTo>
                    <a:pt x="286" y="1316"/>
                  </a:lnTo>
                  <a:lnTo>
                    <a:pt x="300" y="1313"/>
                  </a:lnTo>
                  <a:lnTo>
                    <a:pt x="306" y="1294"/>
                  </a:lnTo>
                  <a:lnTo>
                    <a:pt x="301" y="1259"/>
                  </a:lnTo>
                  <a:lnTo>
                    <a:pt x="291" y="1251"/>
                  </a:lnTo>
                  <a:lnTo>
                    <a:pt x="284" y="1242"/>
                  </a:lnTo>
                  <a:lnTo>
                    <a:pt x="283" y="1231"/>
                  </a:lnTo>
                  <a:lnTo>
                    <a:pt x="284" y="1207"/>
                  </a:lnTo>
                  <a:lnTo>
                    <a:pt x="313" y="1015"/>
                  </a:lnTo>
                  <a:lnTo>
                    <a:pt x="330" y="907"/>
                  </a:lnTo>
                  <a:lnTo>
                    <a:pt x="334" y="862"/>
                  </a:lnTo>
                  <a:lnTo>
                    <a:pt x="336" y="825"/>
                  </a:lnTo>
                  <a:lnTo>
                    <a:pt x="313" y="679"/>
                  </a:lnTo>
                  <a:lnTo>
                    <a:pt x="301" y="602"/>
                  </a:lnTo>
                  <a:lnTo>
                    <a:pt x="297" y="568"/>
                  </a:lnTo>
                  <a:lnTo>
                    <a:pt x="297" y="537"/>
                  </a:lnTo>
                  <a:lnTo>
                    <a:pt x="328" y="365"/>
                  </a:lnTo>
                  <a:lnTo>
                    <a:pt x="380" y="207"/>
                  </a:lnTo>
                  <a:lnTo>
                    <a:pt x="467" y="82"/>
                  </a:lnTo>
                  <a:lnTo>
                    <a:pt x="521" y="29"/>
                  </a:lnTo>
                  <a:lnTo>
                    <a:pt x="571" y="0"/>
                  </a:lnTo>
                  <a:lnTo>
                    <a:pt x="602" y="13"/>
                  </a:lnTo>
                  <a:lnTo>
                    <a:pt x="632" y="39"/>
                  </a:lnTo>
                  <a:lnTo>
                    <a:pt x="716" y="85"/>
                  </a:lnTo>
                  <a:lnTo>
                    <a:pt x="746" y="74"/>
                  </a:lnTo>
                  <a:lnTo>
                    <a:pt x="778" y="62"/>
                  </a:lnTo>
                  <a:lnTo>
                    <a:pt x="825" y="97"/>
                  </a:lnTo>
                  <a:lnTo>
                    <a:pt x="878" y="160"/>
                  </a:lnTo>
                  <a:lnTo>
                    <a:pt x="961" y="305"/>
                  </a:lnTo>
                  <a:lnTo>
                    <a:pt x="1008" y="468"/>
                  </a:lnTo>
                  <a:lnTo>
                    <a:pt x="1045" y="643"/>
                  </a:lnTo>
                  <a:lnTo>
                    <a:pt x="1089" y="994"/>
                  </a:lnTo>
                  <a:lnTo>
                    <a:pt x="1098" y="1270"/>
                  </a:lnTo>
                  <a:lnTo>
                    <a:pt x="1103" y="1366"/>
                  </a:lnTo>
                  <a:lnTo>
                    <a:pt x="1105" y="1421"/>
                  </a:lnTo>
                  <a:lnTo>
                    <a:pt x="1105" y="1444"/>
                  </a:lnTo>
                  <a:lnTo>
                    <a:pt x="1104" y="1467"/>
                  </a:lnTo>
                  <a:lnTo>
                    <a:pt x="1096" y="1501"/>
                  </a:lnTo>
                  <a:lnTo>
                    <a:pt x="1089" y="1538"/>
                  </a:lnTo>
                  <a:lnTo>
                    <a:pt x="1105" y="1571"/>
                  </a:lnTo>
                  <a:lnTo>
                    <a:pt x="1135" y="1606"/>
                  </a:lnTo>
                  <a:lnTo>
                    <a:pt x="1196" y="1658"/>
                  </a:lnTo>
                  <a:lnTo>
                    <a:pt x="1348" y="1785"/>
                  </a:lnTo>
                  <a:lnTo>
                    <a:pt x="1612" y="2325"/>
                  </a:lnTo>
                  <a:lnTo>
                    <a:pt x="1619" y="2437"/>
                  </a:lnTo>
                  <a:lnTo>
                    <a:pt x="1612" y="2454"/>
                  </a:lnTo>
                  <a:lnTo>
                    <a:pt x="1611" y="2487"/>
                  </a:lnTo>
                  <a:lnTo>
                    <a:pt x="1611" y="2513"/>
                  </a:lnTo>
                  <a:lnTo>
                    <a:pt x="1612" y="2552"/>
                  </a:lnTo>
                  <a:lnTo>
                    <a:pt x="1623" y="2887"/>
                  </a:lnTo>
                  <a:lnTo>
                    <a:pt x="1626" y="3034"/>
                  </a:lnTo>
                  <a:lnTo>
                    <a:pt x="1626" y="3059"/>
                  </a:lnTo>
                  <a:lnTo>
                    <a:pt x="1625" y="3079"/>
                  </a:lnTo>
                  <a:lnTo>
                    <a:pt x="1619" y="3098"/>
                  </a:lnTo>
                  <a:lnTo>
                    <a:pt x="787" y="3111"/>
                  </a:lnTo>
                  <a:lnTo>
                    <a:pt x="577" y="3111"/>
                  </a:lnTo>
                  <a:lnTo>
                    <a:pt x="476" y="3111"/>
                  </a:lnTo>
                  <a:lnTo>
                    <a:pt x="377" y="3108"/>
                  </a:lnTo>
                  <a:lnTo>
                    <a:pt x="31" y="3081"/>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8" name="Freeform 13"/>
            <p:cNvSpPr>
              <a:spLocks/>
            </p:cNvSpPr>
            <p:nvPr/>
          </p:nvSpPr>
          <p:spPr bwMode="auto">
            <a:xfrm>
              <a:off x="3226" y="2092"/>
              <a:ext cx="838" cy="1067"/>
            </a:xfrm>
            <a:custGeom>
              <a:avLst/>
              <a:gdLst>
                <a:gd name="T0" fmla="*/ 1 w 1675"/>
                <a:gd name="T1" fmla="*/ 0 h 3203"/>
                <a:gd name="T2" fmla="*/ 1 w 1675"/>
                <a:gd name="T3" fmla="*/ 0 h 3203"/>
                <a:gd name="T4" fmla="*/ 1 w 1675"/>
                <a:gd name="T5" fmla="*/ 0 h 3203"/>
                <a:gd name="T6" fmla="*/ 1 w 1675"/>
                <a:gd name="T7" fmla="*/ 0 h 3203"/>
                <a:gd name="T8" fmla="*/ 1 w 1675"/>
                <a:gd name="T9" fmla="*/ 0 h 3203"/>
                <a:gd name="T10" fmla="*/ 1 w 1675"/>
                <a:gd name="T11" fmla="*/ 0 h 3203"/>
                <a:gd name="T12" fmla="*/ 1 w 1675"/>
                <a:gd name="T13" fmla="*/ 0 h 3203"/>
                <a:gd name="T14" fmla="*/ 1 w 1675"/>
                <a:gd name="T15" fmla="*/ 0 h 3203"/>
                <a:gd name="T16" fmla="*/ 1 w 1675"/>
                <a:gd name="T17" fmla="*/ 0 h 3203"/>
                <a:gd name="T18" fmla="*/ 1 w 1675"/>
                <a:gd name="T19" fmla="*/ 0 h 3203"/>
                <a:gd name="T20" fmla="*/ 1 w 1675"/>
                <a:gd name="T21" fmla="*/ 0 h 3203"/>
                <a:gd name="T22" fmla="*/ 1 w 1675"/>
                <a:gd name="T23" fmla="*/ 0 h 3203"/>
                <a:gd name="T24" fmla="*/ 1 w 1675"/>
                <a:gd name="T25" fmla="*/ 0 h 3203"/>
                <a:gd name="T26" fmla="*/ 1 w 1675"/>
                <a:gd name="T27" fmla="*/ 0 h 3203"/>
                <a:gd name="T28" fmla="*/ 1 w 1675"/>
                <a:gd name="T29" fmla="*/ 0 h 3203"/>
                <a:gd name="T30" fmla="*/ 1 w 1675"/>
                <a:gd name="T31" fmla="*/ 0 h 3203"/>
                <a:gd name="T32" fmla="*/ 1 w 1675"/>
                <a:gd name="T33" fmla="*/ 0 h 3203"/>
                <a:gd name="T34" fmla="*/ 1 w 1675"/>
                <a:gd name="T35" fmla="*/ 0 h 3203"/>
                <a:gd name="T36" fmla="*/ 1 w 1675"/>
                <a:gd name="T37" fmla="*/ 0 h 3203"/>
                <a:gd name="T38" fmla="*/ 1 w 1675"/>
                <a:gd name="T39" fmla="*/ 0 h 3203"/>
                <a:gd name="T40" fmla="*/ 1 w 1675"/>
                <a:gd name="T41" fmla="*/ 0 h 3203"/>
                <a:gd name="T42" fmla="*/ 1 w 1675"/>
                <a:gd name="T43" fmla="*/ 0 h 3203"/>
                <a:gd name="T44" fmla="*/ 1 w 1675"/>
                <a:gd name="T45" fmla="*/ 0 h 3203"/>
                <a:gd name="T46" fmla="*/ 1 w 1675"/>
                <a:gd name="T47" fmla="*/ 0 h 3203"/>
                <a:gd name="T48" fmla="*/ 1 w 1675"/>
                <a:gd name="T49" fmla="*/ 0 h 3203"/>
                <a:gd name="T50" fmla="*/ 1 w 1675"/>
                <a:gd name="T51" fmla="*/ 0 h 3203"/>
                <a:gd name="T52" fmla="*/ 1 w 1675"/>
                <a:gd name="T53" fmla="*/ 0 h 3203"/>
                <a:gd name="T54" fmla="*/ 1 w 1675"/>
                <a:gd name="T55" fmla="*/ 0 h 3203"/>
                <a:gd name="T56" fmla="*/ 1 w 1675"/>
                <a:gd name="T57" fmla="*/ 0 h 3203"/>
                <a:gd name="T58" fmla="*/ 1 w 1675"/>
                <a:gd name="T59" fmla="*/ 0 h 3203"/>
                <a:gd name="T60" fmla="*/ 1 w 1675"/>
                <a:gd name="T61" fmla="*/ 0 h 3203"/>
                <a:gd name="T62" fmla="*/ 1 w 1675"/>
                <a:gd name="T63" fmla="*/ 0 h 3203"/>
                <a:gd name="T64" fmla="*/ 1 w 1675"/>
                <a:gd name="T65" fmla="*/ 0 h 3203"/>
                <a:gd name="T66" fmla="*/ 1 w 1675"/>
                <a:gd name="T67" fmla="*/ 0 h 3203"/>
                <a:gd name="T68" fmla="*/ 1 w 1675"/>
                <a:gd name="T69" fmla="*/ 0 h 3203"/>
                <a:gd name="T70" fmla="*/ 1 w 1675"/>
                <a:gd name="T71" fmla="*/ 0 h 3203"/>
                <a:gd name="T72" fmla="*/ 1 w 1675"/>
                <a:gd name="T73" fmla="*/ 0 h 3203"/>
                <a:gd name="T74" fmla="*/ 1 w 1675"/>
                <a:gd name="T75" fmla="*/ 0 h 3203"/>
                <a:gd name="T76" fmla="*/ 1 w 1675"/>
                <a:gd name="T77" fmla="*/ 0 h 3203"/>
                <a:gd name="T78" fmla="*/ 1 w 1675"/>
                <a:gd name="T79" fmla="*/ 0 h 3203"/>
                <a:gd name="T80" fmla="*/ 1 w 1675"/>
                <a:gd name="T81" fmla="*/ 0 h 3203"/>
                <a:gd name="T82" fmla="*/ 1 w 1675"/>
                <a:gd name="T83" fmla="*/ 0 h 320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75"/>
                <a:gd name="T127" fmla="*/ 0 h 3203"/>
                <a:gd name="T128" fmla="*/ 1675 w 1675"/>
                <a:gd name="T129" fmla="*/ 3203 h 3203"/>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75" h="3203">
                  <a:moveTo>
                    <a:pt x="1588" y="3157"/>
                  </a:moveTo>
                  <a:lnTo>
                    <a:pt x="1620" y="3144"/>
                  </a:lnTo>
                  <a:lnTo>
                    <a:pt x="1645" y="3104"/>
                  </a:lnTo>
                  <a:lnTo>
                    <a:pt x="1672" y="2962"/>
                  </a:lnTo>
                  <a:lnTo>
                    <a:pt x="1675" y="2870"/>
                  </a:lnTo>
                  <a:lnTo>
                    <a:pt x="1675" y="2818"/>
                  </a:lnTo>
                  <a:lnTo>
                    <a:pt x="1673" y="2762"/>
                  </a:lnTo>
                  <a:lnTo>
                    <a:pt x="1653" y="2522"/>
                  </a:lnTo>
                  <a:lnTo>
                    <a:pt x="1572" y="2036"/>
                  </a:lnTo>
                  <a:lnTo>
                    <a:pt x="1523" y="1840"/>
                  </a:lnTo>
                  <a:lnTo>
                    <a:pt x="1474" y="1701"/>
                  </a:lnTo>
                  <a:lnTo>
                    <a:pt x="1453" y="1673"/>
                  </a:lnTo>
                  <a:lnTo>
                    <a:pt x="1418" y="1651"/>
                  </a:lnTo>
                  <a:lnTo>
                    <a:pt x="1351" y="1619"/>
                  </a:lnTo>
                  <a:lnTo>
                    <a:pt x="1164" y="1505"/>
                  </a:lnTo>
                  <a:lnTo>
                    <a:pt x="1056" y="1437"/>
                  </a:lnTo>
                  <a:lnTo>
                    <a:pt x="1000" y="1394"/>
                  </a:lnTo>
                  <a:lnTo>
                    <a:pt x="960" y="1342"/>
                  </a:lnTo>
                  <a:lnTo>
                    <a:pt x="941" y="1226"/>
                  </a:lnTo>
                  <a:lnTo>
                    <a:pt x="941" y="1193"/>
                  </a:lnTo>
                  <a:lnTo>
                    <a:pt x="941" y="1158"/>
                  </a:lnTo>
                  <a:lnTo>
                    <a:pt x="951" y="1105"/>
                  </a:lnTo>
                  <a:lnTo>
                    <a:pt x="1024" y="966"/>
                  </a:lnTo>
                  <a:lnTo>
                    <a:pt x="1058" y="836"/>
                  </a:lnTo>
                  <a:lnTo>
                    <a:pt x="1080" y="703"/>
                  </a:lnTo>
                  <a:lnTo>
                    <a:pt x="1077" y="676"/>
                  </a:lnTo>
                  <a:lnTo>
                    <a:pt x="1067" y="656"/>
                  </a:lnTo>
                  <a:lnTo>
                    <a:pt x="1050" y="604"/>
                  </a:lnTo>
                  <a:lnTo>
                    <a:pt x="1050" y="526"/>
                  </a:lnTo>
                  <a:lnTo>
                    <a:pt x="1045" y="429"/>
                  </a:lnTo>
                  <a:lnTo>
                    <a:pt x="1016" y="261"/>
                  </a:lnTo>
                  <a:lnTo>
                    <a:pt x="987" y="205"/>
                  </a:lnTo>
                  <a:lnTo>
                    <a:pt x="940" y="143"/>
                  </a:lnTo>
                  <a:lnTo>
                    <a:pt x="842" y="52"/>
                  </a:lnTo>
                  <a:lnTo>
                    <a:pt x="749" y="17"/>
                  </a:lnTo>
                  <a:lnTo>
                    <a:pt x="650" y="0"/>
                  </a:lnTo>
                  <a:lnTo>
                    <a:pt x="634" y="1"/>
                  </a:lnTo>
                  <a:lnTo>
                    <a:pt x="615" y="10"/>
                  </a:lnTo>
                  <a:lnTo>
                    <a:pt x="573" y="39"/>
                  </a:lnTo>
                  <a:lnTo>
                    <a:pt x="497" y="110"/>
                  </a:lnTo>
                  <a:lnTo>
                    <a:pt x="462" y="195"/>
                  </a:lnTo>
                  <a:lnTo>
                    <a:pt x="429" y="292"/>
                  </a:lnTo>
                  <a:lnTo>
                    <a:pt x="423" y="352"/>
                  </a:lnTo>
                  <a:lnTo>
                    <a:pt x="423" y="393"/>
                  </a:lnTo>
                  <a:lnTo>
                    <a:pt x="423" y="415"/>
                  </a:lnTo>
                  <a:lnTo>
                    <a:pt x="423" y="441"/>
                  </a:lnTo>
                  <a:lnTo>
                    <a:pt x="425" y="532"/>
                  </a:lnTo>
                  <a:lnTo>
                    <a:pt x="425" y="569"/>
                  </a:lnTo>
                  <a:lnTo>
                    <a:pt x="424" y="599"/>
                  </a:lnTo>
                  <a:lnTo>
                    <a:pt x="405" y="644"/>
                  </a:lnTo>
                  <a:lnTo>
                    <a:pt x="386" y="689"/>
                  </a:lnTo>
                  <a:lnTo>
                    <a:pt x="415" y="880"/>
                  </a:lnTo>
                  <a:lnTo>
                    <a:pt x="450" y="963"/>
                  </a:lnTo>
                  <a:lnTo>
                    <a:pt x="486" y="1040"/>
                  </a:lnTo>
                  <a:lnTo>
                    <a:pt x="516" y="1193"/>
                  </a:lnTo>
                  <a:lnTo>
                    <a:pt x="530" y="1232"/>
                  </a:lnTo>
                  <a:lnTo>
                    <a:pt x="575" y="1317"/>
                  </a:lnTo>
                  <a:lnTo>
                    <a:pt x="531" y="1356"/>
                  </a:lnTo>
                  <a:lnTo>
                    <a:pt x="461" y="1397"/>
                  </a:lnTo>
                  <a:lnTo>
                    <a:pt x="431" y="1401"/>
                  </a:lnTo>
                  <a:lnTo>
                    <a:pt x="391" y="1392"/>
                  </a:lnTo>
                  <a:lnTo>
                    <a:pt x="353" y="1381"/>
                  </a:lnTo>
                  <a:lnTo>
                    <a:pt x="321" y="1378"/>
                  </a:lnTo>
                  <a:lnTo>
                    <a:pt x="282" y="1382"/>
                  </a:lnTo>
                  <a:lnTo>
                    <a:pt x="254" y="1382"/>
                  </a:lnTo>
                  <a:lnTo>
                    <a:pt x="239" y="1382"/>
                  </a:lnTo>
                  <a:lnTo>
                    <a:pt x="224" y="1381"/>
                  </a:lnTo>
                  <a:lnTo>
                    <a:pt x="165" y="1379"/>
                  </a:lnTo>
                  <a:lnTo>
                    <a:pt x="142" y="1379"/>
                  </a:lnTo>
                  <a:lnTo>
                    <a:pt x="123" y="1385"/>
                  </a:lnTo>
                  <a:lnTo>
                    <a:pt x="112" y="1417"/>
                  </a:lnTo>
                  <a:lnTo>
                    <a:pt x="107" y="1482"/>
                  </a:lnTo>
                  <a:lnTo>
                    <a:pt x="94" y="1593"/>
                  </a:lnTo>
                  <a:lnTo>
                    <a:pt x="64" y="1686"/>
                  </a:lnTo>
                  <a:lnTo>
                    <a:pt x="46" y="1789"/>
                  </a:lnTo>
                  <a:lnTo>
                    <a:pt x="3" y="2317"/>
                  </a:lnTo>
                  <a:lnTo>
                    <a:pt x="0" y="2815"/>
                  </a:lnTo>
                  <a:lnTo>
                    <a:pt x="3" y="3176"/>
                  </a:lnTo>
                  <a:lnTo>
                    <a:pt x="316" y="3199"/>
                  </a:lnTo>
                  <a:lnTo>
                    <a:pt x="493" y="3203"/>
                  </a:lnTo>
                  <a:lnTo>
                    <a:pt x="587" y="3203"/>
                  </a:lnTo>
                  <a:lnTo>
                    <a:pt x="636" y="3203"/>
                  </a:lnTo>
                  <a:lnTo>
                    <a:pt x="686" y="3203"/>
                  </a:lnTo>
                  <a:lnTo>
                    <a:pt x="1588" y="3157"/>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9" name="Freeform 14"/>
            <p:cNvSpPr>
              <a:spLocks/>
            </p:cNvSpPr>
            <p:nvPr/>
          </p:nvSpPr>
          <p:spPr bwMode="auto">
            <a:xfrm>
              <a:off x="1547" y="2214"/>
              <a:ext cx="811" cy="966"/>
            </a:xfrm>
            <a:custGeom>
              <a:avLst/>
              <a:gdLst>
                <a:gd name="T0" fmla="*/ 1 w 1621"/>
                <a:gd name="T1" fmla="*/ 0 h 2897"/>
                <a:gd name="T2" fmla="*/ 1 w 1621"/>
                <a:gd name="T3" fmla="*/ 0 h 2897"/>
                <a:gd name="T4" fmla="*/ 1 w 1621"/>
                <a:gd name="T5" fmla="*/ 0 h 2897"/>
                <a:gd name="T6" fmla="*/ 1 w 1621"/>
                <a:gd name="T7" fmla="*/ 0 h 2897"/>
                <a:gd name="T8" fmla="*/ 1 w 1621"/>
                <a:gd name="T9" fmla="*/ 0 h 2897"/>
                <a:gd name="T10" fmla="*/ 1 w 1621"/>
                <a:gd name="T11" fmla="*/ 0 h 2897"/>
                <a:gd name="T12" fmla="*/ 1 w 1621"/>
                <a:gd name="T13" fmla="*/ 0 h 2897"/>
                <a:gd name="T14" fmla="*/ 1 w 1621"/>
                <a:gd name="T15" fmla="*/ 0 h 2897"/>
                <a:gd name="T16" fmla="*/ 1 w 1621"/>
                <a:gd name="T17" fmla="*/ 0 h 2897"/>
                <a:gd name="T18" fmla="*/ 1 w 1621"/>
                <a:gd name="T19" fmla="*/ 0 h 2897"/>
                <a:gd name="T20" fmla="*/ 1 w 1621"/>
                <a:gd name="T21" fmla="*/ 0 h 2897"/>
                <a:gd name="T22" fmla="*/ 1 w 1621"/>
                <a:gd name="T23" fmla="*/ 0 h 2897"/>
                <a:gd name="T24" fmla="*/ 1 w 1621"/>
                <a:gd name="T25" fmla="*/ 0 h 2897"/>
                <a:gd name="T26" fmla="*/ 1 w 1621"/>
                <a:gd name="T27" fmla="*/ 0 h 2897"/>
                <a:gd name="T28" fmla="*/ 1 w 1621"/>
                <a:gd name="T29" fmla="*/ 0 h 2897"/>
                <a:gd name="T30" fmla="*/ 1 w 1621"/>
                <a:gd name="T31" fmla="*/ 0 h 2897"/>
                <a:gd name="T32" fmla="*/ 1 w 1621"/>
                <a:gd name="T33" fmla="*/ 0 h 2897"/>
                <a:gd name="T34" fmla="*/ 1 w 1621"/>
                <a:gd name="T35" fmla="*/ 0 h 2897"/>
                <a:gd name="T36" fmla="*/ 1 w 1621"/>
                <a:gd name="T37" fmla="*/ 0 h 2897"/>
                <a:gd name="T38" fmla="*/ 1 w 1621"/>
                <a:gd name="T39" fmla="*/ 0 h 2897"/>
                <a:gd name="T40" fmla="*/ 1 w 1621"/>
                <a:gd name="T41" fmla="*/ 0 h 2897"/>
                <a:gd name="T42" fmla="*/ 1 w 1621"/>
                <a:gd name="T43" fmla="*/ 0 h 2897"/>
                <a:gd name="T44" fmla="*/ 1 w 1621"/>
                <a:gd name="T45" fmla="*/ 0 h 2897"/>
                <a:gd name="T46" fmla="*/ 1 w 1621"/>
                <a:gd name="T47" fmla="*/ 0 h 2897"/>
                <a:gd name="T48" fmla="*/ 1 w 1621"/>
                <a:gd name="T49" fmla="*/ 0 h 2897"/>
                <a:gd name="T50" fmla="*/ 1 w 1621"/>
                <a:gd name="T51" fmla="*/ 0 h 2897"/>
                <a:gd name="T52" fmla="*/ 1 w 1621"/>
                <a:gd name="T53" fmla="*/ 0 h 2897"/>
                <a:gd name="T54" fmla="*/ 1 w 1621"/>
                <a:gd name="T55" fmla="*/ 0 h 2897"/>
                <a:gd name="T56" fmla="*/ 1 w 1621"/>
                <a:gd name="T57" fmla="*/ 0 h 2897"/>
                <a:gd name="T58" fmla="*/ 1 w 1621"/>
                <a:gd name="T59" fmla="*/ 0 h 2897"/>
                <a:gd name="T60" fmla="*/ 1 w 1621"/>
                <a:gd name="T61" fmla="*/ 0 h 2897"/>
                <a:gd name="T62" fmla="*/ 0 w 1621"/>
                <a:gd name="T63" fmla="*/ 0 h 2897"/>
                <a:gd name="T64" fmla="*/ 1 w 1621"/>
                <a:gd name="T65" fmla="*/ 0 h 2897"/>
                <a:gd name="T66" fmla="*/ 1 w 1621"/>
                <a:gd name="T67" fmla="*/ 0 h 2897"/>
                <a:gd name="T68" fmla="*/ 1 w 1621"/>
                <a:gd name="T69" fmla="*/ 0 h 2897"/>
                <a:gd name="T70" fmla="*/ 1 w 1621"/>
                <a:gd name="T71" fmla="*/ 0 h 289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21"/>
                <a:gd name="T109" fmla="*/ 0 h 2897"/>
                <a:gd name="T110" fmla="*/ 1621 w 1621"/>
                <a:gd name="T111" fmla="*/ 2897 h 2897"/>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21" h="2897">
                  <a:moveTo>
                    <a:pt x="1621" y="2890"/>
                  </a:moveTo>
                  <a:lnTo>
                    <a:pt x="1621" y="2770"/>
                  </a:lnTo>
                  <a:lnTo>
                    <a:pt x="1617" y="2614"/>
                  </a:lnTo>
                  <a:lnTo>
                    <a:pt x="1595" y="2246"/>
                  </a:lnTo>
                  <a:lnTo>
                    <a:pt x="1553" y="1882"/>
                  </a:lnTo>
                  <a:lnTo>
                    <a:pt x="1522" y="1733"/>
                  </a:lnTo>
                  <a:lnTo>
                    <a:pt x="1481" y="1619"/>
                  </a:lnTo>
                  <a:lnTo>
                    <a:pt x="1431" y="1539"/>
                  </a:lnTo>
                  <a:lnTo>
                    <a:pt x="1368" y="1473"/>
                  </a:lnTo>
                  <a:lnTo>
                    <a:pt x="1275" y="1440"/>
                  </a:lnTo>
                  <a:lnTo>
                    <a:pt x="1181" y="1407"/>
                  </a:lnTo>
                  <a:lnTo>
                    <a:pt x="1052" y="1342"/>
                  </a:lnTo>
                  <a:lnTo>
                    <a:pt x="981" y="1300"/>
                  </a:lnTo>
                  <a:lnTo>
                    <a:pt x="937" y="1249"/>
                  </a:lnTo>
                  <a:lnTo>
                    <a:pt x="920" y="1197"/>
                  </a:lnTo>
                  <a:lnTo>
                    <a:pt x="920" y="1171"/>
                  </a:lnTo>
                  <a:lnTo>
                    <a:pt x="929" y="1139"/>
                  </a:lnTo>
                  <a:lnTo>
                    <a:pt x="1021" y="955"/>
                  </a:lnTo>
                  <a:lnTo>
                    <a:pt x="1055" y="851"/>
                  </a:lnTo>
                  <a:lnTo>
                    <a:pt x="1078" y="738"/>
                  </a:lnTo>
                  <a:lnTo>
                    <a:pt x="1078" y="700"/>
                  </a:lnTo>
                  <a:lnTo>
                    <a:pt x="1078" y="676"/>
                  </a:lnTo>
                  <a:lnTo>
                    <a:pt x="1076" y="645"/>
                  </a:lnTo>
                  <a:lnTo>
                    <a:pt x="1067" y="505"/>
                  </a:lnTo>
                  <a:lnTo>
                    <a:pt x="1034" y="279"/>
                  </a:lnTo>
                  <a:lnTo>
                    <a:pt x="939" y="128"/>
                  </a:lnTo>
                  <a:lnTo>
                    <a:pt x="826" y="7"/>
                  </a:lnTo>
                  <a:lnTo>
                    <a:pt x="808" y="3"/>
                  </a:lnTo>
                  <a:lnTo>
                    <a:pt x="787" y="1"/>
                  </a:lnTo>
                  <a:lnTo>
                    <a:pt x="743" y="16"/>
                  </a:lnTo>
                  <a:lnTo>
                    <a:pt x="716" y="37"/>
                  </a:lnTo>
                  <a:lnTo>
                    <a:pt x="723" y="53"/>
                  </a:lnTo>
                  <a:lnTo>
                    <a:pt x="695" y="22"/>
                  </a:lnTo>
                  <a:lnTo>
                    <a:pt x="657" y="3"/>
                  </a:lnTo>
                  <a:lnTo>
                    <a:pt x="638" y="0"/>
                  </a:lnTo>
                  <a:lnTo>
                    <a:pt x="621" y="10"/>
                  </a:lnTo>
                  <a:lnTo>
                    <a:pt x="533" y="108"/>
                  </a:lnTo>
                  <a:lnTo>
                    <a:pt x="451" y="222"/>
                  </a:lnTo>
                  <a:lnTo>
                    <a:pt x="442" y="416"/>
                  </a:lnTo>
                  <a:lnTo>
                    <a:pt x="442" y="540"/>
                  </a:lnTo>
                  <a:lnTo>
                    <a:pt x="439" y="621"/>
                  </a:lnTo>
                  <a:lnTo>
                    <a:pt x="423" y="661"/>
                  </a:lnTo>
                  <a:lnTo>
                    <a:pt x="408" y="703"/>
                  </a:lnTo>
                  <a:lnTo>
                    <a:pt x="408" y="731"/>
                  </a:lnTo>
                  <a:lnTo>
                    <a:pt x="405" y="752"/>
                  </a:lnTo>
                  <a:lnTo>
                    <a:pt x="405" y="773"/>
                  </a:lnTo>
                  <a:lnTo>
                    <a:pt x="406" y="804"/>
                  </a:lnTo>
                  <a:lnTo>
                    <a:pt x="442" y="875"/>
                  </a:lnTo>
                  <a:lnTo>
                    <a:pt x="480" y="947"/>
                  </a:lnTo>
                  <a:lnTo>
                    <a:pt x="528" y="1072"/>
                  </a:lnTo>
                  <a:lnTo>
                    <a:pt x="545" y="1135"/>
                  </a:lnTo>
                  <a:lnTo>
                    <a:pt x="542" y="1164"/>
                  </a:lnTo>
                  <a:lnTo>
                    <a:pt x="544" y="1190"/>
                  </a:lnTo>
                  <a:lnTo>
                    <a:pt x="545" y="1228"/>
                  </a:lnTo>
                  <a:lnTo>
                    <a:pt x="539" y="1265"/>
                  </a:lnTo>
                  <a:lnTo>
                    <a:pt x="521" y="1293"/>
                  </a:lnTo>
                  <a:lnTo>
                    <a:pt x="414" y="1373"/>
                  </a:lnTo>
                  <a:lnTo>
                    <a:pt x="315" y="1379"/>
                  </a:lnTo>
                  <a:lnTo>
                    <a:pt x="198" y="1401"/>
                  </a:lnTo>
                  <a:lnTo>
                    <a:pt x="74" y="1493"/>
                  </a:lnTo>
                  <a:lnTo>
                    <a:pt x="41" y="1626"/>
                  </a:lnTo>
                  <a:lnTo>
                    <a:pt x="20" y="1771"/>
                  </a:lnTo>
                  <a:lnTo>
                    <a:pt x="8" y="2012"/>
                  </a:lnTo>
                  <a:lnTo>
                    <a:pt x="0" y="2260"/>
                  </a:lnTo>
                  <a:lnTo>
                    <a:pt x="10" y="2569"/>
                  </a:lnTo>
                  <a:lnTo>
                    <a:pt x="18" y="2735"/>
                  </a:lnTo>
                  <a:lnTo>
                    <a:pt x="19" y="2812"/>
                  </a:lnTo>
                  <a:lnTo>
                    <a:pt x="19" y="2847"/>
                  </a:lnTo>
                  <a:lnTo>
                    <a:pt x="20" y="2883"/>
                  </a:lnTo>
                  <a:lnTo>
                    <a:pt x="819" y="2897"/>
                  </a:lnTo>
                  <a:lnTo>
                    <a:pt x="1370" y="2897"/>
                  </a:lnTo>
                  <a:lnTo>
                    <a:pt x="1621" y="2890"/>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0" name="Freeform 15"/>
            <p:cNvSpPr>
              <a:spLocks/>
            </p:cNvSpPr>
            <p:nvPr/>
          </p:nvSpPr>
          <p:spPr bwMode="auto">
            <a:xfrm>
              <a:off x="2014" y="2446"/>
              <a:ext cx="784" cy="733"/>
            </a:xfrm>
            <a:custGeom>
              <a:avLst/>
              <a:gdLst>
                <a:gd name="T0" fmla="*/ 0 w 1568"/>
                <a:gd name="T1" fmla="*/ 0 h 2197"/>
                <a:gd name="T2" fmla="*/ 1 w 1568"/>
                <a:gd name="T3" fmla="*/ 0 h 2197"/>
                <a:gd name="T4" fmla="*/ 1 w 1568"/>
                <a:gd name="T5" fmla="*/ 0 h 2197"/>
                <a:gd name="T6" fmla="*/ 1 w 1568"/>
                <a:gd name="T7" fmla="*/ 0 h 2197"/>
                <a:gd name="T8" fmla="*/ 1 w 1568"/>
                <a:gd name="T9" fmla="*/ 0 h 2197"/>
                <a:gd name="T10" fmla="*/ 1 w 1568"/>
                <a:gd name="T11" fmla="*/ 0 h 2197"/>
                <a:gd name="T12" fmla="*/ 1 w 1568"/>
                <a:gd name="T13" fmla="*/ 0 h 2197"/>
                <a:gd name="T14" fmla="*/ 1 w 1568"/>
                <a:gd name="T15" fmla="*/ 0 h 2197"/>
                <a:gd name="T16" fmla="*/ 1 w 1568"/>
                <a:gd name="T17" fmla="*/ 0 h 2197"/>
                <a:gd name="T18" fmla="*/ 1 w 1568"/>
                <a:gd name="T19" fmla="*/ 0 h 2197"/>
                <a:gd name="T20" fmla="*/ 1 w 1568"/>
                <a:gd name="T21" fmla="*/ 0 h 2197"/>
                <a:gd name="T22" fmla="*/ 1 w 1568"/>
                <a:gd name="T23" fmla="*/ 0 h 2197"/>
                <a:gd name="T24" fmla="*/ 1 w 1568"/>
                <a:gd name="T25" fmla="*/ 0 h 2197"/>
                <a:gd name="T26" fmla="*/ 1 w 1568"/>
                <a:gd name="T27" fmla="*/ 0 h 2197"/>
                <a:gd name="T28" fmla="*/ 1 w 1568"/>
                <a:gd name="T29" fmla="*/ 0 h 2197"/>
                <a:gd name="T30" fmla="*/ 1 w 1568"/>
                <a:gd name="T31" fmla="*/ 0 h 2197"/>
                <a:gd name="T32" fmla="*/ 1 w 1568"/>
                <a:gd name="T33" fmla="*/ 0 h 2197"/>
                <a:gd name="T34" fmla="*/ 1 w 1568"/>
                <a:gd name="T35" fmla="*/ 0 h 2197"/>
                <a:gd name="T36" fmla="*/ 1 w 1568"/>
                <a:gd name="T37" fmla="*/ 0 h 2197"/>
                <a:gd name="T38" fmla="*/ 1 w 1568"/>
                <a:gd name="T39" fmla="*/ 0 h 2197"/>
                <a:gd name="T40" fmla="*/ 1 w 1568"/>
                <a:gd name="T41" fmla="*/ 0 h 2197"/>
                <a:gd name="T42" fmla="*/ 1 w 1568"/>
                <a:gd name="T43" fmla="*/ 0 h 2197"/>
                <a:gd name="T44" fmla="*/ 1 w 1568"/>
                <a:gd name="T45" fmla="*/ 0 h 2197"/>
                <a:gd name="T46" fmla="*/ 1 w 1568"/>
                <a:gd name="T47" fmla="*/ 0 h 2197"/>
                <a:gd name="T48" fmla="*/ 1 w 1568"/>
                <a:gd name="T49" fmla="*/ 0 h 2197"/>
                <a:gd name="T50" fmla="*/ 1 w 1568"/>
                <a:gd name="T51" fmla="*/ 0 h 2197"/>
                <a:gd name="T52" fmla="*/ 1 w 1568"/>
                <a:gd name="T53" fmla="*/ 0 h 2197"/>
                <a:gd name="T54" fmla="*/ 1 w 1568"/>
                <a:gd name="T55" fmla="*/ 0 h 2197"/>
                <a:gd name="T56" fmla="*/ 1 w 1568"/>
                <a:gd name="T57" fmla="*/ 0 h 2197"/>
                <a:gd name="T58" fmla="*/ 1 w 1568"/>
                <a:gd name="T59" fmla="*/ 0 h 2197"/>
                <a:gd name="T60" fmla="*/ 1 w 1568"/>
                <a:gd name="T61" fmla="*/ 0 h 2197"/>
                <a:gd name="T62" fmla="*/ 1 w 1568"/>
                <a:gd name="T63" fmla="*/ 0 h 2197"/>
                <a:gd name="T64" fmla="*/ 1 w 1568"/>
                <a:gd name="T65" fmla="*/ 0 h 2197"/>
                <a:gd name="T66" fmla="*/ 0 w 1568"/>
                <a:gd name="T67" fmla="*/ 0 h 219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68"/>
                <a:gd name="T103" fmla="*/ 0 h 2197"/>
                <a:gd name="T104" fmla="*/ 1568 w 1568"/>
                <a:gd name="T105" fmla="*/ 2197 h 2197"/>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68" h="2197">
                  <a:moveTo>
                    <a:pt x="0" y="2197"/>
                  </a:moveTo>
                  <a:lnTo>
                    <a:pt x="28" y="2024"/>
                  </a:lnTo>
                  <a:lnTo>
                    <a:pt x="42" y="1747"/>
                  </a:lnTo>
                  <a:lnTo>
                    <a:pt x="82" y="1641"/>
                  </a:lnTo>
                  <a:lnTo>
                    <a:pt x="168" y="1569"/>
                  </a:lnTo>
                  <a:lnTo>
                    <a:pt x="277" y="1487"/>
                  </a:lnTo>
                  <a:lnTo>
                    <a:pt x="402" y="1414"/>
                  </a:lnTo>
                  <a:lnTo>
                    <a:pt x="448" y="1306"/>
                  </a:lnTo>
                  <a:lnTo>
                    <a:pt x="454" y="1248"/>
                  </a:lnTo>
                  <a:lnTo>
                    <a:pt x="378" y="1201"/>
                  </a:lnTo>
                  <a:lnTo>
                    <a:pt x="285" y="1092"/>
                  </a:lnTo>
                  <a:lnTo>
                    <a:pt x="285" y="880"/>
                  </a:lnTo>
                  <a:lnTo>
                    <a:pt x="324" y="510"/>
                  </a:lnTo>
                  <a:lnTo>
                    <a:pt x="356" y="240"/>
                  </a:lnTo>
                  <a:lnTo>
                    <a:pt x="472" y="57"/>
                  </a:lnTo>
                  <a:lnTo>
                    <a:pt x="549" y="0"/>
                  </a:lnTo>
                  <a:lnTo>
                    <a:pt x="619" y="11"/>
                  </a:lnTo>
                  <a:lnTo>
                    <a:pt x="688" y="24"/>
                  </a:lnTo>
                  <a:lnTo>
                    <a:pt x="721" y="0"/>
                  </a:lnTo>
                  <a:lnTo>
                    <a:pt x="870" y="115"/>
                  </a:lnTo>
                  <a:lnTo>
                    <a:pt x="985" y="450"/>
                  </a:lnTo>
                  <a:lnTo>
                    <a:pt x="1063" y="747"/>
                  </a:lnTo>
                  <a:lnTo>
                    <a:pt x="1063" y="1010"/>
                  </a:lnTo>
                  <a:lnTo>
                    <a:pt x="985" y="1191"/>
                  </a:lnTo>
                  <a:lnTo>
                    <a:pt x="900" y="1261"/>
                  </a:lnTo>
                  <a:lnTo>
                    <a:pt x="932" y="1329"/>
                  </a:lnTo>
                  <a:lnTo>
                    <a:pt x="1081" y="1462"/>
                  </a:lnTo>
                  <a:lnTo>
                    <a:pt x="1266" y="1487"/>
                  </a:lnTo>
                  <a:lnTo>
                    <a:pt x="1367" y="1560"/>
                  </a:lnTo>
                  <a:lnTo>
                    <a:pt x="1445" y="1638"/>
                  </a:lnTo>
                  <a:lnTo>
                    <a:pt x="1484" y="1794"/>
                  </a:lnTo>
                  <a:lnTo>
                    <a:pt x="1531" y="1959"/>
                  </a:lnTo>
                  <a:lnTo>
                    <a:pt x="1568" y="2194"/>
                  </a:lnTo>
                  <a:lnTo>
                    <a:pt x="0" y="2197"/>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1" name="Freeform 16"/>
            <p:cNvSpPr>
              <a:spLocks/>
            </p:cNvSpPr>
            <p:nvPr/>
          </p:nvSpPr>
          <p:spPr bwMode="auto">
            <a:xfrm>
              <a:off x="2793" y="2383"/>
              <a:ext cx="827" cy="794"/>
            </a:xfrm>
            <a:custGeom>
              <a:avLst/>
              <a:gdLst>
                <a:gd name="T0" fmla="*/ 0 w 1653"/>
                <a:gd name="T1" fmla="*/ 0 h 2380"/>
                <a:gd name="T2" fmla="*/ 1 w 1653"/>
                <a:gd name="T3" fmla="*/ 0 h 2380"/>
                <a:gd name="T4" fmla="*/ 1 w 1653"/>
                <a:gd name="T5" fmla="*/ 0 h 2380"/>
                <a:gd name="T6" fmla="*/ 1 w 1653"/>
                <a:gd name="T7" fmla="*/ 0 h 2380"/>
                <a:gd name="T8" fmla="*/ 1 w 1653"/>
                <a:gd name="T9" fmla="*/ 0 h 2380"/>
                <a:gd name="T10" fmla="*/ 1 w 1653"/>
                <a:gd name="T11" fmla="*/ 0 h 2380"/>
                <a:gd name="T12" fmla="*/ 1 w 1653"/>
                <a:gd name="T13" fmla="*/ 0 h 2380"/>
                <a:gd name="T14" fmla="*/ 1 w 1653"/>
                <a:gd name="T15" fmla="*/ 0 h 2380"/>
                <a:gd name="T16" fmla="*/ 1 w 1653"/>
                <a:gd name="T17" fmla="*/ 0 h 2380"/>
                <a:gd name="T18" fmla="*/ 1 w 1653"/>
                <a:gd name="T19" fmla="*/ 0 h 2380"/>
                <a:gd name="T20" fmla="*/ 1 w 1653"/>
                <a:gd name="T21" fmla="*/ 0 h 2380"/>
                <a:gd name="T22" fmla="*/ 1 w 1653"/>
                <a:gd name="T23" fmla="*/ 0 h 2380"/>
                <a:gd name="T24" fmla="*/ 1 w 1653"/>
                <a:gd name="T25" fmla="*/ 0 h 2380"/>
                <a:gd name="T26" fmla="*/ 1 w 1653"/>
                <a:gd name="T27" fmla="*/ 0 h 2380"/>
                <a:gd name="T28" fmla="*/ 1 w 1653"/>
                <a:gd name="T29" fmla="*/ 0 h 2380"/>
                <a:gd name="T30" fmla="*/ 1 w 1653"/>
                <a:gd name="T31" fmla="*/ 0 h 2380"/>
                <a:gd name="T32" fmla="*/ 1 w 1653"/>
                <a:gd name="T33" fmla="*/ 0 h 2380"/>
                <a:gd name="T34" fmla="*/ 1 w 1653"/>
                <a:gd name="T35" fmla="*/ 0 h 2380"/>
                <a:gd name="T36" fmla="*/ 1 w 1653"/>
                <a:gd name="T37" fmla="*/ 0 h 2380"/>
                <a:gd name="T38" fmla="*/ 1 w 1653"/>
                <a:gd name="T39" fmla="*/ 0 h 2380"/>
                <a:gd name="T40" fmla="*/ 1 w 1653"/>
                <a:gd name="T41" fmla="*/ 0 h 2380"/>
                <a:gd name="T42" fmla="*/ 1 w 1653"/>
                <a:gd name="T43" fmla="*/ 0 h 2380"/>
                <a:gd name="T44" fmla="*/ 1 w 1653"/>
                <a:gd name="T45" fmla="*/ 0 h 2380"/>
                <a:gd name="T46" fmla="*/ 1 w 1653"/>
                <a:gd name="T47" fmla="*/ 0 h 2380"/>
                <a:gd name="T48" fmla="*/ 1 w 1653"/>
                <a:gd name="T49" fmla="*/ 0 h 2380"/>
                <a:gd name="T50" fmla="*/ 1 w 1653"/>
                <a:gd name="T51" fmla="*/ 0 h 2380"/>
                <a:gd name="T52" fmla="*/ 1 w 1653"/>
                <a:gd name="T53" fmla="*/ 0 h 2380"/>
                <a:gd name="T54" fmla="*/ 1 w 1653"/>
                <a:gd name="T55" fmla="*/ 0 h 2380"/>
                <a:gd name="T56" fmla="*/ 1 w 1653"/>
                <a:gd name="T57" fmla="*/ 0 h 2380"/>
                <a:gd name="T58" fmla="*/ 1 w 1653"/>
                <a:gd name="T59" fmla="*/ 0 h 2380"/>
                <a:gd name="T60" fmla="*/ 1 w 1653"/>
                <a:gd name="T61" fmla="*/ 0 h 2380"/>
                <a:gd name="T62" fmla="*/ 1 w 1653"/>
                <a:gd name="T63" fmla="*/ 0 h 2380"/>
                <a:gd name="T64" fmla="*/ 1 w 1653"/>
                <a:gd name="T65" fmla="*/ 0 h 2380"/>
                <a:gd name="T66" fmla="*/ 1 w 1653"/>
                <a:gd name="T67" fmla="*/ 0 h 2380"/>
                <a:gd name="T68" fmla="*/ 1 w 1653"/>
                <a:gd name="T69" fmla="*/ 0 h 2380"/>
                <a:gd name="T70" fmla="*/ 1 w 1653"/>
                <a:gd name="T71" fmla="*/ 0 h 2380"/>
                <a:gd name="T72" fmla="*/ 1 w 1653"/>
                <a:gd name="T73" fmla="*/ 0 h 2380"/>
                <a:gd name="T74" fmla="*/ 0 w 1653"/>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3"/>
                <a:gd name="T115" fmla="*/ 0 h 2380"/>
                <a:gd name="T116" fmla="*/ 1653 w 1653"/>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3" h="2380">
                  <a:moveTo>
                    <a:pt x="0" y="2380"/>
                  </a:moveTo>
                  <a:lnTo>
                    <a:pt x="34" y="1839"/>
                  </a:lnTo>
                  <a:lnTo>
                    <a:pt x="82" y="1712"/>
                  </a:lnTo>
                  <a:lnTo>
                    <a:pt x="153" y="1528"/>
                  </a:lnTo>
                  <a:lnTo>
                    <a:pt x="237" y="1508"/>
                  </a:lnTo>
                  <a:lnTo>
                    <a:pt x="400" y="1473"/>
                  </a:lnTo>
                  <a:lnTo>
                    <a:pt x="477" y="1427"/>
                  </a:lnTo>
                  <a:lnTo>
                    <a:pt x="548" y="1365"/>
                  </a:lnTo>
                  <a:lnTo>
                    <a:pt x="572" y="1208"/>
                  </a:lnTo>
                  <a:lnTo>
                    <a:pt x="495" y="997"/>
                  </a:lnTo>
                  <a:lnTo>
                    <a:pt x="440" y="975"/>
                  </a:lnTo>
                  <a:lnTo>
                    <a:pt x="393" y="747"/>
                  </a:lnTo>
                  <a:lnTo>
                    <a:pt x="425" y="686"/>
                  </a:lnTo>
                  <a:lnTo>
                    <a:pt x="409" y="464"/>
                  </a:lnTo>
                  <a:lnTo>
                    <a:pt x="418" y="246"/>
                  </a:lnTo>
                  <a:lnTo>
                    <a:pt x="472" y="163"/>
                  </a:lnTo>
                  <a:lnTo>
                    <a:pt x="588" y="19"/>
                  </a:lnTo>
                  <a:lnTo>
                    <a:pt x="681" y="0"/>
                  </a:lnTo>
                  <a:lnTo>
                    <a:pt x="806" y="0"/>
                  </a:lnTo>
                  <a:lnTo>
                    <a:pt x="899" y="57"/>
                  </a:lnTo>
                  <a:lnTo>
                    <a:pt x="977" y="163"/>
                  </a:lnTo>
                  <a:lnTo>
                    <a:pt x="1031" y="345"/>
                  </a:lnTo>
                  <a:lnTo>
                    <a:pt x="1046" y="496"/>
                  </a:lnTo>
                  <a:lnTo>
                    <a:pt x="1047" y="631"/>
                  </a:lnTo>
                  <a:lnTo>
                    <a:pt x="1093" y="653"/>
                  </a:lnTo>
                  <a:lnTo>
                    <a:pt x="1078" y="865"/>
                  </a:lnTo>
                  <a:lnTo>
                    <a:pt x="1012" y="903"/>
                  </a:lnTo>
                  <a:lnTo>
                    <a:pt x="993" y="1030"/>
                  </a:lnTo>
                  <a:lnTo>
                    <a:pt x="968" y="1179"/>
                  </a:lnTo>
                  <a:lnTo>
                    <a:pt x="983" y="1296"/>
                  </a:lnTo>
                  <a:lnTo>
                    <a:pt x="1070" y="1368"/>
                  </a:lnTo>
                  <a:lnTo>
                    <a:pt x="1186" y="1413"/>
                  </a:lnTo>
                  <a:lnTo>
                    <a:pt x="1350" y="1447"/>
                  </a:lnTo>
                  <a:lnTo>
                    <a:pt x="1468" y="1462"/>
                  </a:lnTo>
                  <a:lnTo>
                    <a:pt x="1530" y="1579"/>
                  </a:lnTo>
                  <a:lnTo>
                    <a:pt x="1577" y="1687"/>
                  </a:lnTo>
                  <a:lnTo>
                    <a:pt x="1653" y="2353"/>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2" name="Rectangle 17"/>
            <p:cNvSpPr>
              <a:spLocks noChangeArrowheads="1"/>
            </p:cNvSpPr>
            <p:nvPr/>
          </p:nvSpPr>
          <p:spPr bwMode="auto">
            <a:xfrm>
              <a:off x="3272" y="1322"/>
              <a:ext cx="110" cy="2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GB">
                  <a:solidFill>
                    <a:srgbClr val="6E6E6E"/>
                  </a:solidFill>
                  <a:latin typeface="Lucida Sans Unicode" charset="0"/>
                </a:rPr>
                <a:t>z</a:t>
              </a:r>
              <a:endParaRPr lang="en-GB">
                <a:latin typeface="Lucida Sans Unicode" charset="0"/>
              </a:endParaRPr>
            </a:p>
          </p:txBody>
        </p:sp>
        <p:sp>
          <p:nvSpPr>
            <p:cNvPr id="19473" name="Rectangle 18"/>
            <p:cNvSpPr>
              <a:spLocks noChangeArrowheads="1"/>
            </p:cNvSpPr>
            <p:nvPr/>
          </p:nvSpPr>
          <p:spPr bwMode="auto">
            <a:xfrm>
              <a:off x="3166" y="1365"/>
              <a:ext cx="96" cy="2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2100">
                  <a:solidFill>
                    <a:srgbClr val="6E6E6E"/>
                  </a:solidFill>
                  <a:latin typeface="Lucida Sans Unicode" charset="0"/>
                </a:rPr>
                <a:t>z</a:t>
              </a:r>
              <a:endParaRPr lang="en-US">
                <a:latin typeface="Lucida Sans Unicode" charset="0"/>
              </a:endParaRPr>
            </a:p>
          </p:txBody>
        </p:sp>
        <p:sp>
          <p:nvSpPr>
            <p:cNvPr id="19474" name="Rectangle 19"/>
            <p:cNvSpPr>
              <a:spLocks noChangeArrowheads="1"/>
            </p:cNvSpPr>
            <p:nvPr/>
          </p:nvSpPr>
          <p:spPr bwMode="auto">
            <a:xfrm>
              <a:off x="3079" y="1409"/>
              <a:ext cx="110" cy="2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a:solidFill>
                    <a:srgbClr val="6E6E6E"/>
                  </a:solidFill>
                  <a:latin typeface="Lucida Sans Unicode" charset="0"/>
                </a:rPr>
                <a:t>z</a:t>
              </a:r>
              <a:endParaRPr lang="en-US">
                <a:latin typeface="Lucida Sans Unicode" charset="0"/>
              </a:endParaRPr>
            </a:p>
          </p:txBody>
        </p:sp>
        <p:sp>
          <p:nvSpPr>
            <p:cNvPr id="19475" name="Rectangle 20"/>
            <p:cNvSpPr>
              <a:spLocks noChangeArrowheads="1"/>
            </p:cNvSpPr>
            <p:nvPr/>
          </p:nvSpPr>
          <p:spPr bwMode="auto">
            <a:xfrm>
              <a:off x="3017" y="1498"/>
              <a:ext cx="69" cy="1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500">
                  <a:solidFill>
                    <a:srgbClr val="6E6E6E"/>
                  </a:solidFill>
                  <a:latin typeface="Lucida Sans Unicode" charset="0"/>
                </a:rPr>
                <a:t>z</a:t>
              </a:r>
              <a:endParaRPr lang="en-US">
                <a:latin typeface="Lucida Sans Unicode" charset="0"/>
              </a:endParaRPr>
            </a:p>
          </p:txBody>
        </p:sp>
        <p:sp>
          <p:nvSpPr>
            <p:cNvPr id="19476" name="Rectangle 21"/>
            <p:cNvSpPr>
              <a:spLocks noChangeArrowheads="1"/>
            </p:cNvSpPr>
            <p:nvPr/>
          </p:nvSpPr>
          <p:spPr bwMode="auto">
            <a:xfrm>
              <a:off x="2961" y="1587"/>
              <a:ext cx="60" cy="1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300">
                  <a:solidFill>
                    <a:srgbClr val="6E6E6E"/>
                  </a:solidFill>
                  <a:latin typeface="Lucida Sans Unicode" charset="0"/>
                </a:rPr>
                <a:t>z</a:t>
              </a:r>
              <a:endParaRPr lang="en-US">
                <a:latin typeface="Lucida Sans Unicode" charset="0"/>
              </a:endParaRPr>
            </a:p>
          </p:txBody>
        </p:sp>
        <p:sp>
          <p:nvSpPr>
            <p:cNvPr id="19477" name="Rectangle 22"/>
            <p:cNvSpPr>
              <a:spLocks noChangeArrowheads="1"/>
            </p:cNvSpPr>
            <p:nvPr/>
          </p:nvSpPr>
          <p:spPr bwMode="auto">
            <a:xfrm>
              <a:off x="2920" y="1680"/>
              <a:ext cx="50" cy="1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100">
                  <a:solidFill>
                    <a:srgbClr val="6E6E6E"/>
                  </a:solidFill>
                  <a:latin typeface="Lucida Sans Unicode" charset="0"/>
                </a:rPr>
                <a:t>z</a:t>
              </a:r>
              <a:endParaRPr lang="en-US">
                <a:latin typeface="Lucida Sans Unicode" charset="0"/>
              </a:endParaRPr>
            </a:p>
          </p:txBody>
        </p:sp>
        <p:sp>
          <p:nvSpPr>
            <p:cNvPr id="19478" name="Rectangle 23"/>
            <p:cNvSpPr>
              <a:spLocks noChangeArrowheads="1"/>
            </p:cNvSpPr>
            <p:nvPr/>
          </p:nvSpPr>
          <p:spPr bwMode="auto">
            <a:xfrm>
              <a:off x="2895" y="1749"/>
              <a:ext cx="41" cy="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900">
                  <a:solidFill>
                    <a:srgbClr val="6E6E6E"/>
                  </a:solidFill>
                  <a:latin typeface="Lucida Sans Unicode" charset="0"/>
                </a:rPr>
                <a:t>z</a:t>
              </a:r>
              <a:endParaRPr lang="en-US">
                <a:latin typeface="Lucida Sans Unicode" charset="0"/>
              </a:endParaRPr>
            </a:p>
          </p:txBody>
        </p:sp>
        <p:sp>
          <p:nvSpPr>
            <p:cNvPr id="19479" name="Freeform 24"/>
            <p:cNvSpPr>
              <a:spLocks/>
            </p:cNvSpPr>
            <p:nvPr/>
          </p:nvSpPr>
          <p:spPr bwMode="auto">
            <a:xfrm>
              <a:off x="950" y="1735"/>
              <a:ext cx="777" cy="965"/>
            </a:xfrm>
            <a:custGeom>
              <a:avLst/>
              <a:gdLst>
                <a:gd name="T0" fmla="*/ 1 w 1554"/>
                <a:gd name="T1" fmla="*/ 0 h 2895"/>
                <a:gd name="T2" fmla="*/ 1 w 1554"/>
                <a:gd name="T3" fmla="*/ 0 h 2895"/>
                <a:gd name="T4" fmla="*/ 1 w 1554"/>
                <a:gd name="T5" fmla="*/ 0 h 2895"/>
                <a:gd name="T6" fmla="*/ 1 w 1554"/>
                <a:gd name="T7" fmla="*/ 0 h 2895"/>
                <a:gd name="T8" fmla="*/ 1 w 1554"/>
                <a:gd name="T9" fmla="*/ 0 h 2895"/>
                <a:gd name="T10" fmla="*/ 1 w 1554"/>
                <a:gd name="T11" fmla="*/ 0 h 2895"/>
                <a:gd name="T12" fmla="*/ 1 w 1554"/>
                <a:gd name="T13" fmla="*/ 0 h 2895"/>
                <a:gd name="T14" fmla="*/ 1 w 1554"/>
                <a:gd name="T15" fmla="*/ 0 h 2895"/>
                <a:gd name="T16" fmla="*/ 1 w 1554"/>
                <a:gd name="T17" fmla="*/ 0 h 2895"/>
                <a:gd name="T18" fmla="*/ 1 w 1554"/>
                <a:gd name="T19" fmla="*/ 0 h 2895"/>
                <a:gd name="T20" fmla="*/ 1 w 1554"/>
                <a:gd name="T21" fmla="*/ 0 h 2895"/>
                <a:gd name="T22" fmla="*/ 1 w 1554"/>
                <a:gd name="T23" fmla="*/ 0 h 2895"/>
                <a:gd name="T24" fmla="*/ 1 w 1554"/>
                <a:gd name="T25" fmla="*/ 0 h 2895"/>
                <a:gd name="T26" fmla="*/ 1 w 1554"/>
                <a:gd name="T27" fmla="*/ 0 h 2895"/>
                <a:gd name="T28" fmla="*/ 1 w 1554"/>
                <a:gd name="T29" fmla="*/ 0 h 2895"/>
                <a:gd name="T30" fmla="*/ 1 w 1554"/>
                <a:gd name="T31" fmla="*/ 0 h 2895"/>
                <a:gd name="T32" fmla="*/ 1 w 1554"/>
                <a:gd name="T33" fmla="*/ 0 h 2895"/>
                <a:gd name="T34" fmla="*/ 1 w 1554"/>
                <a:gd name="T35" fmla="*/ 0 h 2895"/>
                <a:gd name="T36" fmla="*/ 1 w 1554"/>
                <a:gd name="T37" fmla="*/ 0 h 2895"/>
                <a:gd name="T38" fmla="*/ 1 w 1554"/>
                <a:gd name="T39" fmla="*/ 0 h 2895"/>
                <a:gd name="T40" fmla="*/ 1 w 1554"/>
                <a:gd name="T41" fmla="*/ 0 h 2895"/>
                <a:gd name="T42" fmla="*/ 1 w 1554"/>
                <a:gd name="T43" fmla="*/ 0 h 2895"/>
                <a:gd name="T44" fmla="*/ 1 w 1554"/>
                <a:gd name="T45" fmla="*/ 0 h 2895"/>
                <a:gd name="T46" fmla="*/ 1 w 1554"/>
                <a:gd name="T47" fmla="*/ 0 h 2895"/>
                <a:gd name="T48" fmla="*/ 1 w 1554"/>
                <a:gd name="T49" fmla="*/ 0 h 2895"/>
                <a:gd name="T50" fmla="*/ 1 w 1554"/>
                <a:gd name="T51" fmla="*/ 0 h 2895"/>
                <a:gd name="T52" fmla="*/ 1 w 1554"/>
                <a:gd name="T53" fmla="*/ 0 h 2895"/>
                <a:gd name="T54" fmla="*/ 1 w 1554"/>
                <a:gd name="T55" fmla="*/ 0 h 2895"/>
                <a:gd name="T56" fmla="*/ 1 w 1554"/>
                <a:gd name="T57" fmla="*/ 0 h 2895"/>
                <a:gd name="T58" fmla="*/ 1 w 1554"/>
                <a:gd name="T59" fmla="*/ 0 h 2895"/>
                <a:gd name="T60" fmla="*/ 1 w 1554"/>
                <a:gd name="T61" fmla="*/ 0 h 2895"/>
                <a:gd name="T62" fmla="*/ 1 w 1554"/>
                <a:gd name="T63" fmla="*/ 0 h 2895"/>
                <a:gd name="T64" fmla="*/ 1 w 1554"/>
                <a:gd name="T65" fmla="*/ 0 h 2895"/>
                <a:gd name="T66" fmla="*/ 0 w 1554"/>
                <a:gd name="T67" fmla="*/ 0 h 2895"/>
                <a:gd name="T68" fmla="*/ 1 w 1554"/>
                <a:gd name="T69" fmla="*/ 0 h 2895"/>
                <a:gd name="T70" fmla="*/ 1 w 1554"/>
                <a:gd name="T71" fmla="*/ 0 h 289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54"/>
                <a:gd name="T109" fmla="*/ 0 h 2895"/>
                <a:gd name="T110" fmla="*/ 1554 w 1554"/>
                <a:gd name="T111" fmla="*/ 2895 h 289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54" h="2895">
                  <a:moveTo>
                    <a:pt x="1487" y="2887"/>
                  </a:moveTo>
                  <a:lnTo>
                    <a:pt x="1516" y="2876"/>
                  </a:lnTo>
                  <a:lnTo>
                    <a:pt x="1536" y="2838"/>
                  </a:lnTo>
                  <a:lnTo>
                    <a:pt x="1554" y="2707"/>
                  </a:lnTo>
                  <a:lnTo>
                    <a:pt x="1554" y="2665"/>
                  </a:lnTo>
                  <a:lnTo>
                    <a:pt x="1553" y="2619"/>
                  </a:lnTo>
                  <a:lnTo>
                    <a:pt x="1547" y="2519"/>
                  </a:lnTo>
                  <a:lnTo>
                    <a:pt x="1518" y="2295"/>
                  </a:lnTo>
                  <a:lnTo>
                    <a:pt x="1425" y="1842"/>
                  </a:lnTo>
                  <a:lnTo>
                    <a:pt x="1323" y="1530"/>
                  </a:lnTo>
                  <a:lnTo>
                    <a:pt x="1284" y="1492"/>
                  </a:lnTo>
                  <a:lnTo>
                    <a:pt x="1237" y="1468"/>
                  </a:lnTo>
                  <a:lnTo>
                    <a:pt x="1029" y="1374"/>
                  </a:lnTo>
                  <a:lnTo>
                    <a:pt x="977" y="1323"/>
                  </a:lnTo>
                  <a:lnTo>
                    <a:pt x="940" y="1245"/>
                  </a:lnTo>
                  <a:lnTo>
                    <a:pt x="924" y="1193"/>
                  </a:lnTo>
                  <a:lnTo>
                    <a:pt x="925" y="1170"/>
                  </a:lnTo>
                  <a:lnTo>
                    <a:pt x="934" y="1137"/>
                  </a:lnTo>
                  <a:lnTo>
                    <a:pt x="1021" y="953"/>
                  </a:lnTo>
                  <a:lnTo>
                    <a:pt x="1055" y="848"/>
                  </a:lnTo>
                  <a:lnTo>
                    <a:pt x="1072" y="786"/>
                  </a:lnTo>
                  <a:lnTo>
                    <a:pt x="1078" y="740"/>
                  </a:lnTo>
                  <a:lnTo>
                    <a:pt x="1078" y="702"/>
                  </a:lnTo>
                  <a:lnTo>
                    <a:pt x="1078" y="678"/>
                  </a:lnTo>
                  <a:lnTo>
                    <a:pt x="1077" y="647"/>
                  </a:lnTo>
                  <a:lnTo>
                    <a:pt x="1068" y="507"/>
                  </a:lnTo>
                  <a:lnTo>
                    <a:pt x="1036" y="280"/>
                  </a:lnTo>
                  <a:lnTo>
                    <a:pt x="942" y="129"/>
                  </a:lnTo>
                  <a:lnTo>
                    <a:pt x="831" y="5"/>
                  </a:lnTo>
                  <a:lnTo>
                    <a:pt x="814" y="0"/>
                  </a:lnTo>
                  <a:lnTo>
                    <a:pt x="793" y="0"/>
                  </a:lnTo>
                  <a:lnTo>
                    <a:pt x="750" y="16"/>
                  </a:lnTo>
                  <a:lnTo>
                    <a:pt x="723" y="39"/>
                  </a:lnTo>
                  <a:lnTo>
                    <a:pt x="720" y="48"/>
                  </a:lnTo>
                  <a:lnTo>
                    <a:pt x="729" y="58"/>
                  </a:lnTo>
                  <a:lnTo>
                    <a:pt x="701" y="23"/>
                  </a:lnTo>
                  <a:lnTo>
                    <a:pt x="665" y="6"/>
                  </a:lnTo>
                  <a:lnTo>
                    <a:pt x="647" y="3"/>
                  </a:lnTo>
                  <a:lnTo>
                    <a:pt x="630" y="13"/>
                  </a:lnTo>
                  <a:lnTo>
                    <a:pt x="543" y="110"/>
                  </a:lnTo>
                  <a:lnTo>
                    <a:pt x="463" y="224"/>
                  </a:lnTo>
                  <a:lnTo>
                    <a:pt x="452" y="418"/>
                  </a:lnTo>
                  <a:lnTo>
                    <a:pt x="452" y="540"/>
                  </a:lnTo>
                  <a:lnTo>
                    <a:pt x="448" y="621"/>
                  </a:lnTo>
                  <a:lnTo>
                    <a:pt x="433" y="660"/>
                  </a:lnTo>
                  <a:lnTo>
                    <a:pt x="419" y="704"/>
                  </a:lnTo>
                  <a:lnTo>
                    <a:pt x="419" y="728"/>
                  </a:lnTo>
                  <a:lnTo>
                    <a:pt x="417" y="750"/>
                  </a:lnTo>
                  <a:lnTo>
                    <a:pt x="417" y="773"/>
                  </a:lnTo>
                  <a:lnTo>
                    <a:pt x="417" y="806"/>
                  </a:lnTo>
                  <a:lnTo>
                    <a:pt x="452" y="875"/>
                  </a:lnTo>
                  <a:lnTo>
                    <a:pt x="489" y="946"/>
                  </a:lnTo>
                  <a:lnTo>
                    <a:pt x="538" y="1069"/>
                  </a:lnTo>
                  <a:lnTo>
                    <a:pt x="554" y="1133"/>
                  </a:lnTo>
                  <a:lnTo>
                    <a:pt x="550" y="1163"/>
                  </a:lnTo>
                  <a:lnTo>
                    <a:pt x="553" y="1187"/>
                  </a:lnTo>
                  <a:lnTo>
                    <a:pt x="554" y="1225"/>
                  </a:lnTo>
                  <a:lnTo>
                    <a:pt x="547" y="1260"/>
                  </a:lnTo>
                  <a:lnTo>
                    <a:pt x="531" y="1286"/>
                  </a:lnTo>
                  <a:lnTo>
                    <a:pt x="479" y="1330"/>
                  </a:lnTo>
                  <a:lnTo>
                    <a:pt x="424" y="1372"/>
                  </a:lnTo>
                  <a:lnTo>
                    <a:pt x="328" y="1375"/>
                  </a:lnTo>
                  <a:lnTo>
                    <a:pt x="212" y="1398"/>
                  </a:lnTo>
                  <a:lnTo>
                    <a:pt x="90" y="1491"/>
                  </a:lnTo>
                  <a:lnTo>
                    <a:pt x="57" y="1622"/>
                  </a:lnTo>
                  <a:lnTo>
                    <a:pt x="33" y="1764"/>
                  </a:lnTo>
                  <a:lnTo>
                    <a:pt x="5" y="2369"/>
                  </a:lnTo>
                  <a:lnTo>
                    <a:pt x="0" y="2853"/>
                  </a:lnTo>
                  <a:lnTo>
                    <a:pt x="472" y="2886"/>
                  </a:lnTo>
                  <a:lnTo>
                    <a:pt x="948" y="2895"/>
                  </a:lnTo>
                  <a:lnTo>
                    <a:pt x="1214" y="2895"/>
                  </a:lnTo>
                  <a:lnTo>
                    <a:pt x="1487" y="2887"/>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0" name="Freeform 25"/>
            <p:cNvSpPr>
              <a:spLocks/>
            </p:cNvSpPr>
            <p:nvPr/>
          </p:nvSpPr>
          <p:spPr bwMode="auto">
            <a:xfrm>
              <a:off x="845" y="1993"/>
              <a:ext cx="774" cy="977"/>
            </a:xfrm>
            <a:custGeom>
              <a:avLst/>
              <a:gdLst>
                <a:gd name="T0" fmla="*/ 0 w 1549"/>
                <a:gd name="T1" fmla="*/ 0 h 2933"/>
                <a:gd name="T2" fmla="*/ 0 w 1549"/>
                <a:gd name="T3" fmla="*/ 0 h 2933"/>
                <a:gd name="T4" fmla="*/ 0 w 1549"/>
                <a:gd name="T5" fmla="*/ 0 h 2933"/>
                <a:gd name="T6" fmla="*/ 0 w 1549"/>
                <a:gd name="T7" fmla="*/ 0 h 2933"/>
                <a:gd name="T8" fmla="*/ 0 w 1549"/>
                <a:gd name="T9" fmla="*/ 0 h 2933"/>
                <a:gd name="T10" fmla="*/ 0 w 1549"/>
                <a:gd name="T11" fmla="*/ 0 h 2933"/>
                <a:gd name="T12" fmla="*/ 0 w 1549"/>
                <a:gd name="T13" fmla="*/ 0 h 2933"/>
                <a:gd name="T14" fmla="*/ 0 w 1549"/>
                <a:gd name="T15" fmla="*/ 0 h 2933"/>
                <a:gd name="T16" fmla="*/ 0 w 1549"/>
                <a:gd name="T17" fmla="*/ 0 h 2933"/>
                <a:gd name="T18" fmla="*/ 0 w 1549"/>
                <a:gd name="T19" fmla="*/ 0 h 2933"/>
                <a:gd name="T20" fmla="*/ 0 w 1549"/>
                <a:gd name="T21" fmla="*/ 0 h 2933"/>
                <a:gd name="T22" fmla="*/ 0 w 1549"/>
                <a:gd name="T23" fmla="*/ 0 h 2933"/>
                <a:gd name="T24" fmla="*/ 0 w 1549"/>
                <a:gd name="T25" fmla="*/ 0 h 2933"/>
                <a:gd name="T26" fmla="*/ 0 w 1549"/>
                <a:gd name="T27" fmla="*/ 0 h 2933"/>
                <a:gd name="T28" fmla="*/ 0 w 1549"/>
                <a:gd name="T29" fmla="*/ 0 h 2933"/>
                <a:gd name="T30" fmla="*/ 0 w 1549"/>
                <a:gd name="T31" fmla="*/ 0 h 2933"/>
                <a:gd name="T32" fmla="*/ 0 w 1549"/>
                <a:gd name="T33" fmla="*/ 0 h 2933"/>
                <a:gd name="T34" fmla="*/ 0 w 1549"/>
                <a:gd name="T35" fmla="*/ 0 h 2933"/>
                <a:gd name="T36" fmla="*/ 0 w 1549"/>
                <a:gd name="T37" fmla="*/ 0 h 2933"/>
                <a:gd name="T38" fmla="*/ 0 w 1549"/>
                <a:gd name="T39" fmla="*/ 0 h 2933"/>
                <a:gd name="T40" fmla="*/ 0 w 1549"/>
                <a:gd name="T41" fmla="*/ 0 h 2933"/>
                <a:gd name="T42" fmla="*/ 0 w 1549"/>
                <a:gd name="T43" fmla="*/ 0 h 2933"/>
                <a:gd name="T44" fmla="*/ 0 w 1549"/>
                <a:gd name="T45" fmla="*/ 0 h 2933"/>
                <a:gd name="T46" fmla="*/ 0 w 1549"/>
                <a:gd name="T47" fmla="*/ 0 h 2933"/>
                <a:gd name="T48" fmla="*/ 0 w 1549"/>
                <a:gd name="T49" fmla="*/ 0 h 2933"/>
                <a:gd name="T50" fmla="*/ 0 w 1549"/>
                <a:gd name="T51" fmla="*/ 0 h 2933"/>
                <a:gd name="T52" fmla="*/ 0 w 1549"/>
                <a:gd name="T53" fmla="*/ 0 h 2933"/>
                <a:gd name="T54" fmla="*/ 0 w 1549"/>
                <a:gd name="T55" fmla="*/ 0 h 2933"/>
                <a:gd name="T56" fmla="*/ 0 w 1549"/>
                <a:gd name="T57" fmla="*/ 0 h 2933"/>
                <a:gd name="T58" fmla="*/ 0 w 1549"/>
                <a:gd name="T59" fmla="*/ 0 h 2933"/>
                <a:gd name="T60" fmla="*/ 0 w 1549"/>
                <a:gd name="T61" fmla="*/ 0 h 2933"/>
                <a:gd name="T62" fmla="*/ 0 w 1549"/>
                <a:gd name="T63" fmla="*/ 0 h 2933"/>
                <a:gd name="T64" fmla="*/ 0 w 1549"/>
                <a:gd name="T65" fmla="*/ 0 h 2933"/>
                <a:gd name="T66" fmla="*/ 0 w 1549"/>
                <a:gd name="T67" fmla="*/ 0 h 2933"/>
                <a:gd name="T68" fmla="*/ 0 w 1549"/>
                <a:gd name="T69" fmla="*/ 0 h 2933"/>
                <a:gd name="T70" fmla="*/ 0 w 1549"/>
                <a:gd name="T71" fmla="*/ 0 h 2933"/>
                <a:gd name="T72" fmla="*/ 0 w 1549"/>
                <a:gd name="T73" fmla="*/ 0 h 2933"/>
                <a:gd name="T74" fmla="*/ 0 w 1549"/>
                <a:gd name="T75" fmla="*/ 0 h 2933"/>
                <a:gd name="T76" fmla="*/ 0 w 1549"/>
                <a:gd name="T77" fmla="*/ 0 h 293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549"/>
                <a:gd name="T118" fmla="*/ 0 h 2933"/>
                <a:gd name="T119" fmla="*/ 1549 w 1549"/>
                <a:gd name="T120" fmla="*/ 2933 h 2933"/>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549" h="2933">
                  <a:moveTo>
                    <a:pt x="0" y="2641"/>
                  </a:moveTo>
                  <a:lnTo>
                    <a:pt x="38" y="1868"/>
                  </a:lnTo>
                  <a:lnTo>
                    <a:pt x="101" y="1594"/>
                  </a:lnTo>
                  <a:lnTo>
                    <a:pt x="264" y="1486"/>
                  </a:lnTo>
                  <a:lnTo>
                    <a:pt x="419" y="1464"/>
                  </a:lnTo>
                  <a:lnTo>
                    <a:pt x="552" y="1403"/>
                  </a:lnTo>
                  <a:lnTo>
                    <a:pt x="607" y="1286"/>
                  </a:lnTo>
                  <a:lnTo>
                    <a:pt x="615" y="1109"/>
                  </a:lnTo>
                  <a:lnTo>
                    <a:pt x="560" y="1011"/>
                  </a:lnTo>
                  <a:lnTo>
                    <a:pt x="560" y="954"/>
                  </a:lnTo>
                  <a:lnTo>
                    <a:pt x="513" y="882"/>
                  </a:lnTo>
                  <a:lnTo>
                    <a:pt x="475" y="725"/>
                  </a:lnTo>
                  <a:lnTo>
                    <a:pt x="481" y="701"/>
                  </a:lnTo>
                  <a:lnTo>
                    <a:pt x="443" y="583"/>
                  </a:lnTo>
                  <a:lnTo>
                    <a:pt x="481" y="340"/>
                  </a:lnTo>
                  <a:lnTo>
                    <a:pt x="570" y="226"/>
                  </a:lnTo>
                  <a:lnTo>
                    <a:pt x="667" y="69"/>
                  </a:lnTo>
                  <a:lnTo>
                    <a:pt x="864" y="0"/>
                  </a:lnTo>
                  <a:lnTo>
                    <a:pt x="1011" y="121"/>
                  </a:lnTo>
                  <a:lnTo>
                    <a:pt x="1068" y="216"/>
                  </a:lnTo>
                  <a:lnTo>
                    <a:pt x="1151" y="265"/>
                  </a:lnTo>
                  <a:lnTo>
                    <a:pt x="1151" y="371"/>
                  </a:lnTo>
                  <a:lnTo>
                    <a:pt x="1160" y="430"/>
                  </a:lnTo>
                  <a:lnTo>
                    <a:pt x="1222" y="550"/>
                  </a:lnTo>
                  <a:lnTo>
                    <a:pt x="1173" y="714"/>
                  </a:lnTo>
                  <a:lnTo>
                    <a:pt x="1183" y="836"/>
                  </a:lnTo>
                  <a:lnTo>
                    <a:pt x="1135" y="954"/>
                  </a:lnTo>
                  <a:lnTo>
                    <a:pt x="1096" y="990"/>
                  </a:lnTo>
                  <a:lnTo>
                    <a:pt x="1096" y="1048"/>
                  </a:lnTo>
                  <a:lnTo>
                    <a:pt x="1051" y="1179"/>
                  </a:lnTo>
                  <a:lnTo>
                    <a:pt x="1019" y="1286"/>
                  </a:lnTo>
                  <a:lnTo>
                    <a:pt x="1112" y="1403"/>
                  </a:lnTo>
                  <a:lnTo>
                    <a:pt x="1276" y="1523"/>
                  </a:lnTo>
                  <a:lnTo>
                    <a:pt x="1447" y="1640"/>
                  </a:lnTo>
                  <a:lnTo>
                    <a:pt x="1525" y="1786"/>
                  </a:lnTo>
                  <a:lnTo>
                    <a:pt x="1549" y="1975"/>
                  </a:lnTo>
                  <a:lnTo>
                    <a:pt x="1546" y="2250"/>
                  </a:lnTo>
                  <a:lnTo>
                    <a:pt x="1543" y="2933"/>
                  </a:lnTo>
                  <a:lnTo>
                    <a:pt x="0" y="2641"/>
                  </a:lnTo>
                  <a:close/>
                </a:path>
              </a:pathLst>
            </a:custGeom>
            <a:solidFill>
              <a:srgbClr val="808080"/>
            </a:solidFill>
            <a:ln w="1588">
              <a:solidFill>
                <a:srgbClr val="808080"/>
              </a:solidFill>
              <a:round/>
              <a:headEnd/>
              <a:tailEnd/>
            </a:ln>
          </p:spPr>
          <p:txBody>
            <a:bodyPr/>
            <a:lstStyle/>
            <a:p>
              <a:endParaRPr lang="en-GB"/>
            </a:p>
          </p:txBody>
        </p:sp>
        <p:sp>
          <p:nvSpPr>
            <p:cNvPr id="19481" name="Freeform 26"/>
            <p:cNvSpPr>
              <a:spLocks/>
            </p:cNvSpPr>
            <p:nvPr/>
          </p:nvSpPr>
          <p:spPr bwMode="auto">
            <a:xfrm>
              <a:off x="1270" y="2379"/>
              <a:ext cx="753" cy="791"/>
            </a:xfrm>
            <a:custGeom>
              <a:avLst/>
              <a:gdLst>
                <a:gd name="T0" fmla="*/ 0 w 1507"/>
                <a:gd name="T1" fmla="*/ 0 h 2372"/>
                <a:gd name="T2" fmla="*/ 0 w 1507"/>
                <a:gd name="T3" fmla="*/ 0 h 2372"/>
                <a:gd name="T4" fmla="*/ 0 w 1507"/>
                <a:gd name="T5" fmla="*/ 0 h 2372"/>
                <a:gd name="T6" fmla="*/ 0 w 1507"/>
                <a:gd name="T7" fmla="*/ 0 h 2372"/>
                <a:gd name="T8" fmla="*/ 0 w 1507"/>
                <a:gd name="T9" fmla="*/ 0 h 2372"/>
                <a:gd name="T10" fmla="*/ 0 w 1507"/>
                <a:gd name="T11" fmla="*/ 0 h 2372"/>
                <a:gd name="T12" fmla="*/ 0 w 1507"/>
                <a:gd name="T13" fmla="*/ 0 h 2372"/>
                <a:gd name="T14" fmla="*/ 0 w 1507"/>
                <a:gd name="T15" fmla="*/ 0 h 2372"/>
                <a:gd name="T16" fmla="*/ 0 w 1507"/>
                <a:gd name="T17" fmla="*/ 0 h 2372"/>
                <a:gd name="T18" fmla="*/ 0 w 1507"/>
                <a:gd name="T19" fmla="*/ 0 h 2372"/>
                <a:gd name="T20" fmla="*/ 0 w 1507"/>
                <a:gd name="T21" fmla="*/ 0 h 2372"/>
                <a:gd name="T22" fmla="*/ 0 w 1507"/>
                <a:gd name="T23" fmla="*/ 0 h 2372"/>
                <a:gd name="T24" fmla="*/ 0 w 1507"/>
                <a:gd name="T25" fmla="*/ 0 h 2372"/>
                <a:gd name="T26" fmla="*/ 0 w 1507"/>
                <a:gd name="T27" fmla="*/ 0 h 2372"/>
                <a:gd name="T28" fmla="*/ 0 w 1507"/>
                <a:gd name="T29" fmla="*/ 0 h 2372"/>
                <a:gd name="T30" fmla="*/ 0 w 1507"/>
                <a:gd name="T31" fmla="*/ 0 h 2372"/>
                <a:gd name="T32" fmla="*/ 0 w 1507"/>
                <a:gd name="T33" fmla="*/ 0 h 2372"/>
                <a:gd name="T34" fmla="*/ 0 w 1507"/>
                <a:gd name="T35" fmla="*/ 0 h 2372"/>
                <a:gd name="T36" fmla="*/ 0 w 1507"/>
                <a:gd name="T37" fmla="*/ 0 h 2372"/>
                <a:gd name="T38" fmla="*/ 0 w 1507"/>
                <a:gd name="T39" fmla="*/ 0 h 2372"/>
                <a:gd name="T40" fmla="*/ 0 w 1507"/>
                <a:gd name="T41" fmla="*/ 0 h 2372"/>
                <a:gd name="T42" fmla="*/ 0 w 1507"/>
                <a:gd name="T43" fmla="*/ 0 h 2372"/>
                <a:gd name="T44" fmla="*/ 0 w 1507"/>
                <a:gd name="T45" fmla="*/ 0 h 2372"/>
                <a:gd name="T46" fmla="*/ 0 w 1507"/>
                <a:gd name="T47" fmla="*/ 0 h 2372"/>
                <a:gd name="T48" fmla="*/ 0 w 1507"/>
                <a:gd name="T49" fmla="*/ 0 h 2372"/>
                <a:gd name="T50" fmla="*/ 0 w 1507"/>
                <a:gd name="T51" fmla="*/ 0 h 2372"/>
                <a:gd name="T52" fmla="*/ 0 w 1507"/>
                <a:gd name="T53" fmla="*/ 0 h 2372"/>
                <a:gd name="T54" fmla="*/ 0 w 1507"/>
                <a:gd name="T55" fmla="*/ 0 h 2372"/>
                <a:gd name="T56" fmla="*/ 0 w 1507"/>
                <a:gd name="T57" fmla="*/ 0 h 2372"/>
                <a:gd name="T58" fmla="*/ 0 w 1507"/>
                <a:gd name="T59" fmla="*/ 0 h 2372"/>
                <a:gd name="T60" fmla="*/ 0 w 1507"/>
                <a:gd name="T61" fmla="*/ 0 h 2372"/>
                <a:gd name="T62" fmla="*/ 0 w 1507"/>
                <a:gd name="T63" fmla="*/ 0 h 2372"/>
                <a:gd name="T64" fmla="*/ 0 w 1507"/>
                <a:gd name="T65" fmla="*/ 0 h 2372"/>
                <a:gd name="T66" fmla="*/ 0 w 1507"/>
                <a:gd name="T67" fmla="*/ 0 h 2372"/>
                <a:gd name="T68" fmla="*/ 0 w 1507"/>
                <a:gd name="T69" fmla="*/ 0 h 2372"/>
                <a:gd name="T70" fmla="*/ 0 w 1507"/>
                <a:gd name="T71" fmla="*/ 0 h 2372"/>
                <a:gd name="T72" fmla="*/ 0 w 1507"/>
                <a:gd name="T73" fmla="*/ 0 h 2372"/>
                <a:gd name="T74" fmla="*/ 0 w 1507"/>
                <a:gd name="T75" fmla="*/ 0 h 2372"/>
                <a:gd name="T76" fmla="*/ 0 w 1507"/>
                <a:gd name="T77" fmla="*/ 0 h 237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507"/>
                <a:gd name="T118" fmla="*/ 0 h 2372"/>
                <a:gd name="T119" fmla="*/ 1507 w 1507"/>
                <a:gd name="T120" fmla="*/ 2372 h 237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507" h="2372">
                  <a:moveTo>
                    <a:pt x="0" y="2366"/>
                  </a:moveTo>
                  <a:lnTo>
                    <a:pt x="40" y="1865"/>
                  </a:lnTo>
                  <a:lnTo>
                    <a:pt x="97" y="1629"/>
                  </a:lnTo>
                  <a:lnTo>
                    <a:pt x="260" y="1501"/>
                  </a:lnTo>
                  <a:lnTo>
                    <a:pt x="421" y="1460"/>
                  </a:lnTo>
                  <a:lnTo>
                    <a:pt x="555" y="1401"/>
                  </a:lnTo>
                  <a:lnTo>
                    <a:pt x="609" y="1284"/>
                  </a:lnTo>
                  <a:lnTo>
                    <a:pt x="615" y="1105"/>
                  </a:lnTo>
                  <a:lnTo>
                    <a:pt x="559" y="1046"/>
                  </a:lnTo>
                  <a:lnTo>
                    <a:pt x="513" y="968"/>
                  </a:lnTo>
                  <a:lnTo>
                    <a:pt x="501" y="919"/>
                  </a:lnTo>
                  <a:lnTo>
                    <a:pt x="475" y="724"/>
                  </a:lnTo>
                  <a:lnTo>
                    <a:pt x="479" y="725"/>
                  </a:lnTo>
                  <a:lnTo>
                    <a:pt x="443" y="579"/>
                  </a:lnTo>
                  <a:lnTo>
                    <a:pt x="484" y="340"/>
                  </a:lnTo>
                  <a:lnTo>
                    <a:pt x="569" y="224"/>
                  </a:lnTo>
                  <a:lnTo>
                    <a:pt x="668" y="70"/>
                  </a:lnTo>
                  <a:lnTo>
                    <a:pt x="864" y="0"/>
                  </a:lnTo>
                  <a:lnTo>
                    <a:pt x="1019" y="87"/>
                  </a:lnTo>
                  <a:lnTo>
                    <a:pt x="1093" y="189"/>
                  </a:lnTo>
                  <a:lnTo>
                    <a:pt x="1154" y="259"/>
                  </a:lnTo>
                  <a:lnTo>
                    <a:pt x="1166" y="358"/>
                  </a:lnTo>
                  <a:lnTo>
                    <a:pt x="1211" y="431"/>
                  </a:lnTo>
                  <a:lnTo>
                    <a:pt x="1222" y="548"/>
                  </a:lnTo>
                  <a:lnTo>
                    <a:pt x="1176" y="712"/>
                  </a:lnTo>
                  <a:lnTo>
                    <a:pt x="1184" y="832"/>
                  </a:lnTo>
                  <a:lnTo>
                    <a:pt x="1138" y="951"/>
                  </a:lnTo>
                  <a:lnTo>
                    <a:pt x="1099" y="987"/>
                  </a:lnTo>
                  <a:lnTo>
                    <a:pt x="1099" y="1043"/>
                  </a:lnTo>
                  <a:lnTo>
                    <a:pt x="1009" y="1159"/>
                  </a:lnTo>
                  <a:lnTo>
                    <a:pt x="1032" y="1372"/>
                  </a:lnTo>
                  <a:lnTo>
                    <a:pt x="1128" y="1514"/>
                  </a:lnTo>
                  <a:lnTo>
                    <a:pt x="1278" y="1582"/>
                  </a:lnTo>
                  <a:lnTo>
                    <a:pt x="1444" y="1664"/>
                  </a:lnTo>
                  <a:lnTo>
                    <a:pt x="1493" y="1784"/>
                  </a:lnTo>
                  <a:lnTo>
                    <a:pt x="1502" y="2027"/>
                  </a:lnTo>
                  <a:lnTo>
                    <a:pt x="1507" y="2206"/>
                  </a:lnTo>
                  <a:lnTo>
                    <a:pt x="1502" y="2372"/>
                  </a:lnTo>
                  <a:lnTo>
                    <a:pt x="0" y="2366"/>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2" name="Freeform 27"/>
            <p:cNvSpPr>
              <a:spLocks/>
            </p:cNvSpPr>
            <p:nvPr/>
          </p:nvSpPr>
          <p:spPr bwMode="auto">
            <a:xfrm>
              <a:off x="576" y="2383"/>
              <a:ext cx="826" cy="794"/>
            </a:xfrm>
            <a:custGeom>
              <a:avLst/>
              <a:gdLst>
                <a:gd name="T0" fmla="*/ 0 w 1653"/>
                <a:gd name="T1" fmla="*/ 0 h 2380"/>
                <a:gd name="T2" fmla="*/ 0 w 1653"/>
                <a:gd name="T3" fmla="*/ 0 h 2380"/>
                <a:gd name="T4" fmla="*/ 0 w 1653"/>
                <a:gd name="T5" fmla="*/ 0 h 2380"/>
                <a:gd name="T6" fmla="*/ 0 w 1653"/>
                <a:gd name="T7" fmla="*/ 0 h 2380"/>
                <a:gd name="T8" fmla="*/ 0 w 1653"/>
                <a:gd name="T9" fmla="*/ 0 h 2380"/>
                <a:gd name="T10" fmla="*/ 0 w 1653"/>
                <a:gd name="T11" fmla="*/ 0 h 2380"/>
                <a:gd name="T12" fmla="*/ 0 w 1653"/>
                <a:gd name="T13" fmla="*/ 0 h 2380"/>
                <a:gd name="T14" fmla="*/ 0 w 1653"/>
                <a:gd name="T15" fmla="*/ 0 h 2380"/>
                <a:gd name="T16" fmla="*/ 0 w 1653"/>
                <a:gd name="T17" fmla="*/ 0 h 2380"/>
                <a:gd name="T18" fmla="*/ 0 w 1653"/>
                <a:gd name="T19" fmla="*/ 0 h 2380"/>
                <a:gd name="T20" fmla="*/ 0 w 1653"/>
                <a:gd name="T21" fmla="*/ 0 h 2380"/>
                <a:gd name="T22" fmla="*/ 0 w 1653"/>
                <a:gd name="T23" fmla="*/ 0 h 2380"/>
                <a:gd name="T24" fmla="*/ 0 w 1653"/>
                <a:gd name="T25" fmla="*/ 0 h 2380"/>
                <a:gd name="T26" fmla="*/ 0 w 1653"/>
                <a:gd name="T27" fmla="*/ 0 h 2380"/>
                <a:gd name="T28" fmla="*/ 0 w 1653"/>
                <a:gd name="T29" fmla="*/ 0 h 2380"/>
                <a:gd name="T30" fmla="*/ 0 w 1653"/>
                <a:gd name="T31" fmla="*/ 0 h 2380"/>
                <a:gd name="T32" fmla="*/ 0 w 1653"/>
                <a:gd name="T33" fmla="*/ 0 h 2380"/>
                <a:gd name="T34" fmla="*/ 0 w 1653"/>
                <a:gd name="T35" fmla="*/ 0 h 2380"/>
                <a:gd name="T36" fmla="*/ 0 w 1653"/>
                <a:gd name="T37" fmla="*/ 0 h 2380"/>
                <a:gd name="T38" fmla="*/ 0 w 1653"/>
                <a:gd name="T39" fmla="*/ 0 h 2380"/>
                <a:gd name="T40" fmla="*/ 0 w 1653"/>
                <a:gd name="T41" fmla="*/ 0 h 2380"/>
                <a:gd name="T42" fmla="*/ 0 w 1653"/>
                <a:gd name="T43" fmla="*/ 0 h 2380"/>
                <a:gd name="T44" fmla="*/ 0 w 1653"/>
                <a:gd name="T45" fmla="*/ 0 h 2380"/>
                <a:gd name="T46" fmla="*/ 0 w 1653"/>
                <a:gd name="T47" fmla="*/ 0 h 2380"/>
                <a:gd name="T48" fmla="*/ 0 w 1653"/>
                <a:gd name="T49" fmla="*/ 0 h 2380"/>
                <a:gd name="T50" fmla="*/ 0 w 1653"/>
                <a:gd name="T51" fmla="*/ 0 h 2380"/>
                <a:gd name="T52" fmla="*/ 0 w 1653"/>
                <a:gd name="T53" fmla="*/ 0 h 2380"/>
                <a:gd name="T54" fmla="*/ 0 w 1653"/>
                <a:gd name="T55" fmla="*/ 0 h 2380"/>
                <a:gd name="T56" fmla="*/ 0 w 1653"/>
                <a:gd name="T57" fmla="*/ 0 h 2380"/>
                <a:gd name="T58" fmla="*/ 0 w 1653"/>
                <a:gd name="T59" fmla="*/ 0 h 2380"/>
                <a:gd name="T60" fmla="*/ 0 w 1653"/>
                <a:gd name="T61" fmla="*/ 0 h 2380"/>
                <a:gd name="T62" fmla="*/ 0 w 1653"/>
                <a:gd name="T63" fmla="*/ 0 h 2380"/>
                <a:gd name="T64" fmla="*/ 0 w 1653"/>
                <a:gd name="T65" fmla="*/ 0 h 2380"/>
                <a:gd name="T66" fmla="*/ 0 w 1653"/>
                <a:gd name="T67" fmla="*/ 0 h 2380"/>
                <a:gd name="T68" fmla="*/ 0 w 1653"/>
                <a:gd name="T69" fmla="*/ 0 h 2380"/>
                <a:gd name="T70" fmla="*/ 0 w 1653"/>
                <a:gd name="T71" fmla="*/ 0 h 2380"/>
                <a:gd name="T72" fmla="*/ 0 w 1653"/>
                <a:gd name="T73" fmla="*/ 0 h 2380"/>
                <a:gd name="T74" fmla="*/ 0 w 1653"/>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3"/>
                <a:gd name="T115" fmla="*/ 0 h 2380"/>
                <a:gd name="T116" fmla="*/ 1653 w 1653"/>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3" h="2380">
                  <a:moveTo>
                    <a:pt x="0" y="2380"/>
                  </a:moveTo>
                  <a:lnTo>
                    <a:pt x="34" y="1839"/>
                  </a:lnTo>
                  <a:lnTo>
                    <a:pt x="82" y="1712"/>
                  </a:lnTo>
                  <a:lnTo>
                    <a:pt x="153" y="1528"/>
                  </a:lnTo>
                  <a:lnTo>
                    <a:pt x="237" y="1508"/>
                  </a:lnTo>
                  <a:lnTo>
                    <a:pt x="400" y="1473"/>
                  </a:lnTo>
                  <a:lnTo>
                    <a:pt x="478" y="1427"/>
                  </a:lnTo>
                  <a:lnTo>
                    <a:pt x="548" y="1365"/>
                  </a:lnTo>
                  <a:lnTo>
                    <a:pt x="573" y="1208"/>
                  </a:lnTo>
                  <a:lnTo>
                    <a:pt x="495" y="997"/>
                  </a:lnTo>
                  <a:lnTo>
                    <a:pt x="440" y="975"/>
                  </a:lnTo>
                  <a:lnTo>
                    <a:pt x="393" y="747"/>
                  </a:lnTo>
                  <a:lnTo>
                    <a:pt x="425" y="686"/>
                  </a:lnTo>
                  <a:lnTo>
                    <a:pt x="409" y="464"/>
                  </a:lnTo>
                  <a:lnTo>
                    <a:pt x="418" y="246"/>
                  </a:lnTo>
                  <a:lnTo>
                    <a:pt x="472" y="163"/>
                  </a:lnTo>
                  <a:lnTo>
                    <a:pt x="588" y="19"/>
                  </a:lnTo>
                  <a:lnTo>
                    <a:pt x="681" y="0"/>
                  </a:lnTo>
                  <a:lnTo>
                    <a:pt x="806" y="0"/>
                  </a:lnTo>
                  <a:lnTo>
                    <a:pt x="899" y="57"/>
                  </a:lnTo>
                  <a:lnTo>
                    <a:pt x="977" y="163"/>
                  </a:lnTo>
                  <a:lnTo>
                    <a:pt x="1032" y="345"/>
                  </a:lnTo>
                  <a:lnTo>
                    <a:pt x="1046" y="496"/>
                  </a:lnTo>
                  <a:lnTo>
                    <a:pt x="1047" y="631"/>
                  </a:lnTo>
                  <a:lnTo>
                    <a:pt x="1093" y="653"/>
                  </a:lnTo>
                  <a:lnTo>
                    <a:pt x="1079" y="865"/>
                  </a:lnTo>
                  <a:lnTo>
                    <a:pt x="1012" y="903"/>
                  </a:lnTo>
                  <a:lnTo>
                    <a:pt x="993" y="1030"/>
                  </a:lnTo>
                  <a:lnTo>
                    <a:pt x="968" y="1179"/>
                  </a:lnTo>
                  <a:lnTo>
                    <a:pt x="984" y="1296"/>
                  </a:lnTo>
                  <a:lnTo>
                    <a:pt x="1070" y="1368"/>
                  </a:lnTo>
                  <a:lnTo>
                    <a:pt x="1186" y="1413"/>
                  </a:lnTo>
                  <a:lnTo>
                    <a:pt x="1351" y="1447"/>
                  </a:lnTo>
                  <a:lnTo>
                    <a:pt x="1468" y="1462"/>
                  </a:lnTo>
                  <a:lnTo>
                    <a:pt x="1531" y="1579"/>
                  </a:lnTo>
                  <a:lnTo>
                    <a:pt x="1578" y="1687"/>
                  </a:lnTo>
                  <a:lnTo>
                    <a:pt x="1653" y="2353"/>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3" name="Freeform 28"/>
            <p:cNvSpPr>
              <a:spLocks/>
            </p:cNvSpPr>
            <p:nvPr/>
          </p:nvSpPr>
          <p:spPr bwMode="auto">
            <a:xfrm>
              <a:off x="4013" y="2188"/>
              <a:ext cx="781" cy="992"/>
            </a:xfrm>
            <a:custGeom>
              <a:avLst/>
              <a:gdLst>
                <a:gd name="T0" fmla="*/ 1 w 1562"/>
                <a:gd name="T1" fmla="*/ 0 h 2975"/>
                <a:gd name="T2" fmla="*/ 0 w 1562"/>
                <a:gd name="T3" fmla="*/ 0 h 2975"/>
                <a:gd name="T4" fmla="*/ 1 w 1562"/>
                <a:gd name="T5" fmla="*/ 0 h 2975"/>
                <a:gd name="T6" fmla="*/ 1 w 1562"/>
                <a:gd name="T7" fmla="*/ 0 h 2975"/>
                <a:gd name="T8" fmla="*/ 1 w 1562"/>
                <a:gd name="T9" fmla="*/ 0 h 2975"/>
                <a:gd name="T10" fmla="*/ 1 w 1562"/>
                <a:gd name="T11" fmla="*/ 0 h 2975"/>
                <a:gd name="T12" fmla="*/ 1 w 1562"/>
                <a:gd name="T13" fmla="*/ 0 h 2975"/>
                <a:gd name="T14" fmla="*/ 1 w 1562"/>
                <a:gd name="T15" fmla="*/ 0 h 2975"/>
                <a:gd name="T16" fmla="*/ 1 w 1562"/>
                <a:gd name="T17" fmla="*/ 0 h 2975"/>
                <a:gd name="T18" fmla="*/ 1 w 1562"/>
                <a:gd name="T19" fmla="*/ 0 h 2975"/>
                <a:gd name="T20" fmla="*/ 1 w 1562"/>
                <a:gd name="T21" fmla="*/ 0 h 2975"/>
                <a:gd name="T22" fmla="*/ 1 w 1562"/>
                <a:gd name="T23" fmla="*/ 0 h 2975"/>
                <a:gd name="T24" fmla="*/ 1 w 1562"/>
                <a:gd name="T25" fmla="*/ 0 h 2975"/>
                <a:gd name="T26" fmla="*/ 1 w 1562"/>
                <a:gd name="T27" fmla="*/ 0 h 2975"/>
                <a:gd name="T28" fmla="*/ 1 w 1562"/>
                <a:gd name="T29" fmla="*/ 0 h 2975"/>
                <a:gd name="T30" fmla="*/ 1 w 1562"/>
                <a:gd name="T31" fmla="*/ 0 h 2975"/>
                <a:gd name="T32" fmla="*/ 1 w 1562"/>
                <a:gd name="T33" fmla="*/ 0 h 2975"/>
                <a:gd name="T34" fmla="*/ 1 w 1562"/>
                <a:gd name="T35" fmla="*/ 0 h 2975"/>
                <a:gd name="T36" fmla="*/ 1 w 1562"/>
                <a:gd name="T37" fmla="*/ 0 h 2975"/>
                <a:gd name="T38" fmla="*/ 1 w 1562"/>
                <a:gd name="T39" fmla="*/ 0 h 2975"/>
                <a:gd name="T40" fmla="*/ 1 w 1562"/>
                <a:gd name="T41" fmla="*/ 0 h 2975"/>
                <a:gd name="T42" fmla="*/ 1 w 1562"/>
                <a:gd name="T43" fmla="*/ 0 h 2975"/>
                <a:gd name="T44" fmla="*/ 1 w 1562"/>
                <a:gd name="T45" fmla="*/ 0 h 2975"/>
                <a:gd name="T46" fmla="*/ 1 w 1562"/>
                <a:gd name="T47" fmla="*/ 0 h 2975"/>
                <a:gd name="T48" fmla="*/ 1 w 1562"/>
                <a:gd name="T49" fmla="*/ 0 h 2975"/>
                <a:gd name="T50" fmla="*/ 1 w 1562"/>
                <a:gd name="T51" fmla="*/ 0 h 2975"/>
                <a:gd name="T52" fmla="*/ 1 w 1562"/>
                <a:gd name="T53" fmla="*/ 0 h 2975"/>
                <a:gd name="T54" fmla="*/ 1 w 1562"/>
                <a:gd name="T55" fmla="*/ 0 h 2975"/>
                <a:gd name="T56" fmla="*/ 1 w 1562"/>
                <a:gd name="T57" fmla="*/ 0 h 2975"/>
                <a:gd name="T58" fmla="*/ 1 w 1562"/>
                <a:gd name="T59" fmla="*/ 0 h 2975"/>
                <a:gd name="T60" fmla="*/ 1 w 1562"/>
                <a:gd name="T61" fmla="*/ 0 h 2975"/>
                <a:gd name="T62" fmla="*/ 1 w 1562"/>
                <a:gd name="T63" fmla="*/ 0 h 2975"/>
                <a:gd name="T64" fmla="*/ 1 w 1562"/>
                <a:gd name="T65" fmla="*/ 0 h 2975"/>
                <a:gd name="T66" fmla="*/ 1 w 1562"/>
                <a:gd name="T67" fmla="*/ 0 h 2975"/>
                <a:gd name="T68" fmla="*/ 1 w 1562"/>
                <a:gd name="T69" fmla="*/ 0 h 2975"/>
                <a:gd name="T70" fmla="*/ 1 w 1562"/>
                <a:gd name="T71" fmla="*/ 0 h 297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62"/>
                <a:gd name="T109" fmla="*/ 0 h 2975"/>
                <a:gd name="T110" fmla="*/ 1562 w 1562"/>
                <a:gd name="T111" fmla="*/ 2975 h 297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62" h="2975">
                  <a:moveTo>
                    <a:pt x="30" y="2946"/>
                  </a:moveTo>
                  <a:lnTo>
                    <a:pt x="17" y="2910"/>
                  </a:lnTo>
                  <a:lnTo>
                    <a:pt x="7" y="2816"/>
                  </a:lnTo>
                  <a:lnTo>
                    <a:pt x="0" y="2527"/>
                  </a:lnTo>
                  <a:lnTo>
                    <a:pt x="13" y="2049"/>
                  </a:lnTo>
                  <a:lnTo>
                    <a:pt x="30" y="1934"/>
                  </a:lnTo>
                  <a:lnTo>
                    <a:pt x="56" y="1827"/>
                  </a:lnTo>
                  <a:lnTo>
                    <a:pt x="129" y="1758"/>
                  </a:lnTo>
                  <a:lnTo>
                    <a:pt x="258" y="1658"/>
                  </a:lnTo>
                  <a:lnTo>
                    <a:pt x="464" y="1489"/>
                  </a:lnTo>
                  <a:lnTo>
                    <a:pt x="441" y="1454"/>
                  </a:lnTo>
                  <a:lnTo>
                    <a:pt x="367" y="1394"/>
                  </a:lnTo>
                  <a:lnTo>
                    <a:pt x="290" y="1329"/>
                  </a:lnTo>
                  <a:lnTo>
                    <a:pt x="253" y="1280"/>
                  </a:lnTo>
                  <a:lnTo>
                    <a:pt x="259" y="1262"/>
                  </a:lnTo>
                  <a:lnTo>
                    <a:pt x="274" y="1258"/>
                  </a:lnTo>
                  <a:lnTo>
                    <a:pt x="288" y="1255"/>
                  </a:lnTo>
                  <a:lnTo>
                    <a:pt x="294" y="1238"/>
                  </a:lnTo>
                  <a:lnTo>
                    <a:pt x="293" y="1217"/>
                  </a:lnTo>
                  <a:lnTo>
                    <a:pt x="290" y="1204"/>
                  </a:lnTo>
                  <a:lnTo>
                    <a:pt x="279" y="1196"/>
                  </a:lnTo>
                  <a:lnTo>
                    <a:pt x="273" y="1190"/>
                  </a:lnTo>
                  <a:lnTo>
                    <a:pt x="272" y="1178"/>
                  </a:lnTo>
                  <a:lnTo>
                    <a:pt x="273" y="1155"/>
                  </a:lnTo>
                  <a:lnTo>
                    <a:pt x="302" y="970"/>
                  </a:lnTo>
                  <a:lnTo>
                    <a:pt x="317" y="866"/>
                  </a:lnTo>
                  <a:lnTo>
                    <a:pt x="321" y="823"/>
                  </a:lnTo>
                  <a:lnTo>
                    <a:pt x="323" y="788"/>
                  </a:lnTo>
                  <a:lnTo>
                    <a:pt x="302" y="650"/>
                  </a:lnTo>
                  <a:lnTo>
                    <a:pt x="290" y="576"/>
                  </a:lnTo>
                  <a:lnTo>
                    <a:pt x="286" y="544"/>
                  </a:lnTo>
                  <a:lnTo>
                    <a:pt x="285" y="514"/>
                  </a:lnTo>
                  <a:lnTo>
                    <a:pt x="315" y="351"/>
                  </a:lnTo>
                  <a:lnTo>
                    <a:pt x="365" y="198"/>
                  </a:lnTo>
                  <a:lnTo>
                    <a:pt x="448" y="79"/>
                  </a:lnTo>
                  <a:lnTo>
                    <a:pt x="500" y="27"/>
                  </a:lnTo>
                  <a:lnTo>
                    <a:pt x="548" y="0"/>
                  </a:lnTo>
                  <a:lnTo>
                    <a:pt x="577" y="13"/>
                  </a:lnTo>
                  <a:lnTo>
                    <a:pt x="607" y="37"/>
                  </a:lnTo>
                  <a:lnTo>
                    <a:pt x="688" y="82"/>
                  </a:lnTo>
                  <a:lnTo>
                    <a:pt x="718" y="71"/>
                  </a:lnTo>
                  <a:lnTo>
                    <a:pt x="746" y="61"/>
                  </a:lnTo>
                  <a:lnTo>
                    <a:pt x="791" y="92"/>
                  </a:lnTo>
                  <a:lnTo>
                    <a:pt x="843" y="154"/>
                  </a:lnTo>
                  <a:lnTo>
                    <a:pt x="923" y="292"/>
                  </a:lnTo>
                  <a:lnTo>
                    <a:pt x="969" y="448"/>
                  </a:lnTo>
                  <a:lnTo>
                    <a:pt x="1004" y="615"/>
                  </a:lnTo>
                  <a:lnTo>
                    <a:pt x="1047" y="950"/>
                  </a:lnTo>
                  <a:lnTo>
                    <a:pt x="1055" y="1215"/>
                  </a:lnTo>
                  <a:lnTo>
                    <a:pt x="1059" y="1307"/>
                  </a:lnTo>
                  <a:lnTo>
                    <a:pt x="1061" y="1358"/>
                  </a:lnTo>
                  <a:lnTo>
                    <a:pt x="1061" y="1381"/>
                  </a:lnTo>
                  <a:lnTo>
                    <a:pt x="1060" y="1404"/>
                  </a:lnTo>
                  <a:lnTo>
                    <a:pt x="1053" y="1434"/>
                  </a:lnTo>
                  <a:lnTo>
                    <a:pt x="1047" y="1472"/>
                  </a:lnTo>
                  <a:lnTo>
                    <a:pt x="1091" y="1537"/>
                  </a:lnTo>
                  <a:lnTo>
                    <a:pt x="1149" y="1586"/>
                  </a:lnTo>
                  <a:lnTo>
                    <a:pt x="1295" y="1707"/>
                  </a:lnTo>
                  <a:lnTo>
                    <a:pt x="1549" y="2224"/>
                  </a:lnTo>
                  <a:lnTo>
                    <a:pt x="1556" y="2331"/>
                  </a:lnTo>
                  <a:lnTo>
                    <a:pt x="1550" y="2347"/>
                  </a:lnTo>
                  <a:lnTo>
                    <a:pt x="1549" y="2379"/>
                  </a:lnTo>
                  <a:lnTo>
                    <a:pt x="1549" y="2405"/>
                  </a:lnTo>
                  <a:lnTo>
                    <a:pt x="1549" y="2441"/>
                  </a:lnTo>
                  <a:lnTo>
                    <a:pt x="1559" y="2761"/>
                  </a:lnTo>
                  <a:lnTo>
                    <a:pt x="1562" y="2901"/>
                  </a:lnTo>
                  <a:lnTo>
                    <a:pt x="1562" y="2926"/>
                  </a:lnTo>
                  <a:lnTo>
                    <a:pt x="1561" y="2945"/>
                  </a:lnTo>
                  <a:lnTo>
                    <a:pt x="1555" y="2962"/>
                  </a:lnTo>
                  <a:lnTo>
                    <a:pt x="756" y="2975"/>
                  </a:lnTo>
                  <a:lnTo>
                    <a:pt x="362" y="2971"/>
                  </a:lnTo>
                  <a:lnTo>
                    <a:pt x="30" y="2946"/>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4" name="Freeform 29"/>
            <p:cNvSpPr>
              <a:spLocks/>
            </p:cNvSpPr>
            <p:nvPr/>
          </p:nvSpPr>
          <p:spPr bwMode="auto">
            <a:xfrm>
              <a:off x="4455" y="2384"/>
              <a:ext cx="826" cy="793"/>
            </a:xfrm>
            <a:custGeom>
              <a:avLst/>
              <a:gdLst>
                <a:gd name="T0" fmla="*/ 0 w 1654"/>
                <a:gd name="T1" fmla="*/ 0 h 2380"/>
                <a:gd name="T2" fmla="*/ 0 w 1654"/>
                <a:gd name="T3" fmla="*/ 0 h 2380"/>
                <a:gd name="T4" fmla="*/ 0 w 1654"/>
                <a:gd name="T5" fmla="*/ 0 h 2380"/>
                <a:gd name="T6" fmla="*/ 0 w 1654"/>
                <a:gd name="T7" fmla="*/ 0 h 2380"/>
                <a:gd name="T8" fmla="*/ 0 w 1654"/>
                <a:gd name="T9" fmla="*/ 0 h 2380"/>
                <a:gd name="T10" fmla="*/ 0 w 1654"/>
                <a:gd name="T11" fmla="*/ 0 h 2380"/>
                <a:gd name="T12" fmla="*/ 0 w 1654"/>
                <a:gd name="T13" fmla="*/ 0 h 2380"/>
                <a:gd name="T14" fmla="*/ 0 w 1654"/>
                <a:gd name="T15" fmla="*/ 0 h 2380"/>
                <a:gd name="T16" fmla="*/ 0 w 1654"/>
                <a:gd name="T17" fmla="*/ 0 h 2380"/>
                <a:gd name="T18" fmla="*/ 0 w 1654"/>
                <a:gd name="T19" fmla="*/ 0 h 2380"/>
                <a:gd name="T20" fmla="*/ 0 w 1654"/>
                <a:gd name="T21" fmla="*/ 0 h 2380"/>
                <a:gd name="T22" fmla="*/ 0 w 1654"/>
                <a:gd name="T23" fmla="*/ 0 h 2380"/>
                <a:gd name="T24" fmla="*/ 0 w 1654"/>
                <a:gd name="T25" fmla="*/ 0 h 2380"/>
                <a:gd name="T26" fmla="*/ 0 w 1654"/>
                <a:gd name="T27" fmla="*/ 0 h 2380"/>
                <a:gd name="T28" fmla="*/ 0 w 1654"/>
                <a:gd name="T29" fmla="*/ 0 h 2380"/>
                <a:gd name="T30" fmla="*/ 0 w 1654"/>
                <a:gd name="T31" fmla="*/ 0 h 2380"/>
                <a:gd name="T32" fmla="*/ 0 w 1654"/>
                <a:gd name="T33" fmla="*/ 0 h 2380"/>
                <a:gd name="T34" fmla="*/ 0 w 1654"/>
                <a:gd name="T35" fmla="*/ 0 h 2380"/>
                <a:gd name="T36" fmla="*/ 0 w 1654"/>
                <a:gd name="T37" fmla="*/ 0 h 2380"/>
                <a:gd name="T38" fmla="*/ 0 w 1654"/>
                <a:gd name="T39" fmla="*/ 0 h 2380"/>
                <a:gd name="T40" fmla="*/ 0 w 1654"/>
                <a:gd name="T41" fmla="*/ 0 h 2380"/>
                <a:gd name="T42" fmla="*/ 0 w 1654"/>
                <a:gd name="T43" fmla="*/ 0 h 2380"/>
                <a:gd name="T44" fmla="*/ 0 w 1654"/>
                <a:gd name="T45" fmla="*/ 0 h 2380"/>
                <a:gd name="T46" fmla="*/ 0 w 1654"/>
                <a:gd name="T47" fmla="*/ 0 h 2380"/>
                <a:gd name="T48" fmla="*/ 0 w 1654"/>
                <a:gd name="T49" fmla="*/ 0 h 2380"/>
                <a:gd name="T50" fmla="*/ 0 w 1654"/>
                <a:gd name="T51" fmla="*/ 0 h 2380"/>
                <a:gd name="T52" fmla="*/ 0 w 1654"/>
                <a:gd name="T53" fmla="*/ 0 h 2380"/>
                <a:gd name="T54" fmla="*/ 0 w 1654"/>
                <a:gd name="T55" fmla="*/ 0 h 2380"/>
                <a:gd name="T56" fmla="*/ 0 w 1654"/>
                <a:gd name="T57" fmla="*/ 0 h 2380"/>
                <a:gd name="T58" fmla="*/ 0 w 1654"/>
                <a:gd name="T59" fmla="*/ 0 h 2380"/>
                <a:gd name="T60" fmla="*/ 0 w 1654"/>
                <a:gd name="T61" fmla="*/ 0 h 2380"/>
                <a:gd name="T62" fmla="*/ 0 w 1654"/>
                <a:gd name="T63" fmla="*/ 0 h 2380"/>
                <a:gd name="T64" fmla="*/ 0 w 1654"/>
                <a:gd name="T65" fmla="*/ 0 h 2380"/>
                <a:gd name="T66" fmla="*/ 0 w 1654"/>
                <a:gd name="T67" fmla="*/ 0 h 2380"/>
                <a:gd name="T68" fmla="*/ 0 w 1654"/>
                <a:gd name="T69" fmla="*/ 0 h 2380"/>
                <a:gd name="T70" fmla="*/ 0 w 1654"/>
                <a:gd name="T71" fmla="*/ 0 h 2380"/>
                <a:gd name="T72" fmla="*/ 0 w 1654"/>
                <a:gd name="T73" fmla="*/ 0 h 2380"/>
                <a:gd name="T74" fmla="*/ 0 w 1654"/>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4"/>
                <a:gd name="T115" fmla="*/ 0 h 2380"/>
                <a:gd name="T116" fmla="*/ 1654 w 1654"/>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4" h="2380">
                  <a:moveTo>
                    <a:pt x="0" y="2380"/>
                  </a:moveTo>
                  <a:lnTo>
                    <a:pt x="34" y="1838"/>
                  </a:lnTo>
                  <a:lnTo>
                    <a:pt x="82" y="1711"/>
                  </a:lnTo>
                  <a:lnTo>
                    <a:pt x="154" y="1528"/>
                  </a:lnTo>
                  <a:lnTo>
                    <a:pt x="238" y="1508"/>
                  </a:lnTo>
                  <a:lnTo>
                    <a:pt x="400" y="1473"/>
                  </a:lnTo>
                  <a:lnTo>
                    <a:pt x="478" y="1427"/>
                  </a:lnTo>
                  <a:lnTo>
                    <a:pt x="548" y="1365"/>
                  </a:lnTo>
                  <a:lnTo>
                    <a:pt x="573" y="1207"/>
                  </a:lnTo>
                  <a:lnTo>
                    <a:pt x="495" y="996"/>
                  </a:lnTo>
                  <a:lnTo>
                    <a:pt x="440" y="975"/>
                  </a:lnTo>
                  <a:lnTo>
                    <a:pt x="393" y="746"/>
                  </a:lnTo>
                  <a:lnTo>
                    <a:pt x="426" y="686"/>
                  </a:lnTo>
                  <a:lnTo>
                    <a:pt x="409" y="463"/>
                  </a:lnTo>
                  <a:lnTo>
                    <a:pt x="419" y="245"/>
                  </a:lnTo>
                  <a:lnTo>
                    <a:pt x="473" y="163"/>
                  </a:lnTo>
                  <a:lnTo>
                    <a:pt x="588" y="18"/>
                  </a:lnTo>
                  <a:lnTo>
                    <a:pt x="681" y="0"/>
                  </a:lnTo>
                  <a:lnTo>
                    <a:pt x="806" y="0"/>
                  </a:lnTo>
                  <a:lnTo>
                    <a:pt x="899" y="56"/>
                  </a:lnTo>
                  <a:lnTo>
                    <a:pt x="978" y="163"/>
                  </a:lnTo>
                  <a:lnTo>
                    <a:pt x="1032" y="345"/>
                  </a:lnTo>
                  <a:lnTo>
                    <a:pt x="1046" y="495"/>
                  </a:lnTo>
                  <a:lnTo>
                    <a:pt x="1047" y="631"/>
                  </a:lnTo>
                  <a:lnTo>
                    <a:pt x="1093" y="653"/>
                  </a:lnTo>
                  <a:lnTo>
                    <a:pt x="1079" y="865"/>
                  </a:lnTo>
                  <a:lnTo>
                    <a:pt x="1013" y="902"/>
                  </a:lnTo>
                  <a:lnTo>
                    <a:pt x="993" y="1029"/>
                  </a:lnTo>
                  <a:lnTo>
                    <a:pt x="969" y="1178"/>
                  </a:lnTo>
                  <a:lnTo>
                    <a:pt x="984" y="1295"/>
                  </a:lnTo>
                  <a:lnTo>
                    <a:pt x="1071" y="1367"/>
                  </a:lnTo>
                  <a:lnTo>
                    <a:pt x="1186" y="1412"/>
                  </a:lnTo>
                  <a:lnTo>
                    <a:pt x="1351" y="1447"/>
                  </a:lnTo>
                  <a:lnTo>
                    <a:pt x="1469" y="1461"/>
                  </a:lnTo>
                  <a:lnTo>
                    <a:pt x="1531" y="1578"/>
                  </a:lnTo>
                  <a:lnTo>
                    <a:pt x="1578" y="1687"/>
                  </a:lnTo>
                  <a:lnTo>
                    <a:pt x="1654" y="2352"/>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5" name="Freeform 30"/>
            <p:cNvSpPr>
              <a:spLocks/>
            </p:cNvSpPr>
            <p:nvPr/>
          </p:nvSpPr>
          <p:spPr bwMode="auto">
            <a:xfrm>
              <a:off x="3609" y="2463"/>
              <a:ext cx="849" cy="708"/>
            </a:xfrm>
            <a:custGeom>
              <a:avLst/>
              <a:gdLst>
                <a:gd name="T0" fmla="*/ 0 w 1697"/>
                <a:gd name="T1" fmla="*/ 0 h 2123"/>
                <a:gd name="T2" fmla="*/ 1 w 1697"/>
                <a:gd name="T3" fmla="*/ 0 h 2123"/>
                <a:gd name="T4" fmla="*/ 1 w 1697"/>
                <a:gd name="T5" fmla="*/ 0 h 2123"/>
                <a:gd name="T6" fmla="*/ 1 w 1697"/>
                <a:gd name="T7" fmla="*/ 0 h 2123"/>
                <a:gd name="T8" fmla="*/ 1 w 1697"/>
                <a:gd name="T9" fmla="*/ 0 h 2123"/>
                <a:gd name="T10" fmla="*/ 1 w 1697"/>
                <a:gd name="T11" fmla="*/ 0 h 2123"/>
                <a:gd name="T12" fmla="*/ 1 w 1697"/>
                <a:gd name="T13" fmla="*/ 0 h 2123"/>
                <a:gd name="T14" fmla="*/ 1 w 1697"/>
                <a:gd name="T15" fmla="*/ 0 h 2123"/>
                <a:gd name="T16" fmla="*/ 1 w 1697"/>
                <a:gd name="T17" fmla="*/ 0 h 2123"/>
                <a:gd name="T18" fmla="*/ 1 w 1697"/>
                <a:gd name="T19" fmla="*/ 0 h 2123"/>
                <a:gd name="T20" fmla="*/ 1 w 1697"/>
                <a:gd name="T21" fmla="*/ 0 h 2123"/>
                <a:gd name="T22" fmla="*/ 1 w 1697"/>
                <a:gd name="T23" fmla="*/ 0 h 2123"/>
                <a:gd name="T24" fmla="*/ 1 w 1697"/>
                <a:gd name="T25" fmla="*/ 0 h 2123"/>
                <a:gd name="T26" fmla="*/ 1 w 1697"/>
                <a:gd name="T27" fmla="*/ 0 h 2123"/>
                <a:gd name="T28" fmla="*/ 1 w 1697"/>
                <a:gd name="T29" fmla="*/ 0 h 2123"/>
                <a:gd name="T30" fmla="*/ 1 w 1697"/>
                <a:gd name="T31" fmla="*/ 0 h 2123"/>
                <a:gd name="T32" fmla="*/ 1 w 1697"/>
                <a:gd name="T33" fmla="*/ 0 h 2123"/>
                <a:gd name="T34" fmla="*/ 1 w 1697"/>
                <a:gd name="T35" fmla="*/ 0 h 2123"/>
                <a:gd name="T36" fmla="*/ 1 w 1697"/>
                <a:gd name="T37" fmla="*/ 0 h 2123"/>
                <a:gd name="T38" fmla="*/ 1 w 1697"/>
                <a:gd name="T39" fmla="*/ 0 h 2123"/>
                <a:gd name="T40" fmla="*/ 1 w 1697"/>
                <a:gd name="T41" fmla="*/ 0 h 2123"/>
                <a:gd name="T42" fmla="*/ 1 w 1697"/>
                <a:gd name="T43" fmla="*/ 0 h 2123"/>
                <a:gd name="T44" fmla="*/ 1 w 1697"/>
                <a:gd name="T45" fmla="*/ 0 h 2123"/>
                <a:gd name="T46" fmla="*/ 1 w 1697"/>
                <a:gd name="T47" fmla="*/ 0 h 2123"/>
                <a:gd name="T48" fmla="*/ 1 w 1697"/>
                <a:gd name="T49" fmla="*/ 0 h 2123"/>
                <a:gd name="T50" fmla="*/ 1 w 1697"/>
                <a:gd name="T51" fmla="*/ 0 h 2123"/>
                <a:gd name="T52" fmla="*/ 1 w 1697"/>
                <a:gd name="T53" fmla="*/ 0 h 2123"/>
                <a:gd name="T54" fmla="*/ 1 w 1697"/>
                <a:gd name="T55" fmla="*/ 0 h 2123"/>
                <a:gd name="T56" fmla="*/ 1 w 1697"/>
                <a:gd name="T57" fmla="*/ 0 h 2123"/>
                <a:gd name="T58" fmla="*/ 1 w 1697"/>
                <a:gd name="T59" fmla="*/ 0 h 2123"/>
                <a:gd name="T60" fmla="*/ 1 w 1697"/>
                <a:gd name="T61" fmla="*/ 0 h 2123"/>
                <a:gd name="T62" fmla="*/ 1 w 1697"/>
                <a:gd name="T63" fmla="*/ 0 h 2123"/>
                <a:gd name="T64" fmla="*/ 1 w 1697"/>
                <a:gd name="T65" fmla="*/ 0 h 2123"/>
                <a:gd name="T66" fmla="*/ 1 w 1697"/>
                <a:gd name="T67" fmla="*/ 0 h 2123"/>
                <a:gd name="T68" fmla="*/ 1 w 1697"/>
                <a:gd name="T69" fmla="*/ 0 h 2123"/>
                <a:gd name="T70" fmla="*/ 1 w 1697"/>
                <a:gd name="T71" fmla="*/ 0 h 2123"/>
                <a:gd name="T72" fmla="*/ 1 w 1697"/>
                <a:gd name="T73" fmla="*/ 0 h 2123"/>
                <a:gd name="T74" fmla="*/ 1 w 1697"/>
                <a:gd name="T75" fmla="*/ 0 h 2123"/>
                <a:gd name="T76" fmla="*/ 0 w 1697"/>
                <a:gd name="T77" fmla="*/ 0 h 212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697"/>
                <a:gd name="T118" fmla="*/ 0 h 2123"/>
                <a:gd name="T119" fmla="*/ 1697 w 1697"/>
                <a:gd name="T120" fmla="*/ 2123 h 2123"/>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697" h="2123">
                  <a:moveTo>
                    <a:pt x="0" y="2119"/>
                  </a:moveTo>
                  <a:lnTo>
                    <a:pt x="45" y="1670"/>
                  </a:lnTo>
                  <a:lnTo>
                    <a:pt x="108" y="1459"/>
                  </a:lnTo>
                  <a:lnTo>
                    <a:pt x="292" y="1343"/>
                  </a:lnTo>
                  <a:lnTo>
                    <a:pt x="473" y="1307"/>
                  </a:lnTo>
                  <a:lnTo>
                    <a:pt x="624" y="1255"/>
                  </a:lnTo>
                  <a:lnTo>
                    <a:pt x="685" y="1150"/>
                  </a:lnTo>
                  <a:lnTo>
                    <a:pt x="692" y="989"/>
                  </a:lnTo>
                  <a:lnTo>
                    <a:pt x="628" y="936"/>
                  </a:lnTo>
                  <a:lnTo>
                    <a:pt x="577" y="867"/>
                  </a:lnTo>
                  <a:lnTo>
                    <a:pt x="564" y="823"/>
                  </a:lnTo>
                  <a:lnTo>
                    <a:pt x="534" y="649"/>
                  </a:lnTo>
                  <a:lnTo>
                    <a:pt x="538" y="650"/>
                  </a:lnTo>
                  <a:lnTo>
                    <a:pt x="498" y="519"/>
                  </a:lnTo>
                  <a:lnTo>
                    <a:pt x="544" y="305"/>
                  </a:lnTo>
                  <a:lnTo>
                    <a:pt x="640" y="201"/>
                  </a:lnTo>
                  <a:lnTo>
                    <a:pt x="752" y="62"/>
                  </a:lnTo>
                  <a:lnTo>
                    <a:pt x="973" y="0"/>
                  </a:lnTo>
                  <a:lnTo>
                    <a:pt x="1147" y="78"/>
                  </a:lnTo>
                  <a:lnTo>
                    <a:pt x="1230" y="169"/>
                  </a:lnTo>
                  <a:lnTo>
                    <a:pt x="1299" y="231"/>
                  </a:lnTo>
                  <a:lnTo>
                    <a:pt x="1312" y="321"/>
                  </a:lnTo>
                  <a:lnTo>
                    <a:pt x="1363" y="386"/>
                  </a:lnTo>
                  <a:lnTo>
                    <a:pt x="1376" y="490"/>
                  </a:lnTo>
                  <a:lnTo>
                    <a:pt x="1323" y="638"/>
                  </a:lnTo>
                  <a:lnTo>
                    <a:pt x="1333" y="745"/>
                  </a:lnTo>
                  <a:lnTo>
                    <a:pt x="1282" y="851"/>
                  </a:lnTo>
                  <a:lnTo>
                    <a:pt x="1238" y="884"/>
                  </a:lnTo>
                  <a:lnTo>
                    <a:pt x="1238" y="934"/>
                  </a:lnTo>
                  <a:lnTo>
                    <a:pt x="1136" y="1037"/>
                  </a:lnTo>
                  <a:lnTo>
                    <a:pt x="1162" y="1229"/>
                  </a:lnTo>
                  <a:lnTo>
                    <a:pt x="1269" y="1355"/>
                  </a:lnTo>
                  <a:lnTo>
                    <a:pt x="1439" y="1415"/>
                  </a:lnTo>
                  <a:lnTo>
                    <a:pt x="1625" y="1491"/>
                  </a:lnTo>
                  <a:lnTo>
                    <a:pt x="1680" y="1597"/>
                  </a:lnTo>
                  <a:lnTo>
                    <a:pt x="1692" y="1814"/>
                  </a:lnTo>
                  <a:lnTo>
                    <a:pt x="1697" y="1974"/>
                  </a:lnTo>
                  <a:lnTo>
                    <a:pt x="1692" y="2123"/>
                  </a:lnTo>
                  <a:lnTo>
                    <a:pt x="0" y="2119"/>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6" name="Text Box 31"/>
            <p:cNvSpPr txBox="1">
              <a:spLocks noChangeArrowheads="1"/>
            </p:cNvSpPr>
            <p:nvPr/>
          </p:nvSpPr>
          <p:spPr bwMode="auto">
            <a:xfrm>
              <a:off x="573" y="3013"/>
              <a:ext cx="4699" cy="377"/>
            </a:xfrm>
            <a:prstGeom prst="rect">
              <a:avLst/>
            </a:prstGeom>
            <a:solidFill>
              <a:srgbClr val="DADCE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marL="171450" indent="-17145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buClr>
                  <a:schemeClr val="accent1"/>
                </a:buClr>
                <a:buFont typeface="Wingdings" charset="0"/>
                <a:buNone/>
              </a:pPr>
              <a:r>
                <a:rPr lang="en-US" sz="2800" dirty="0">
                  <a:solidFill>
                    <a:srgbClr val="000000"/>
                  </a:solidFill>
                  <a:latin typeface="Amaze" charset="0"/>
                </a:rPr>
                <a:t>Questions?</a:t>
              </a:r>
            </a:p>
          </p:txBody>
        </p:sp>
      </p:grpSp>
      <p:sp>
        <p:nvSpPr>
          <p:cNvPr id="2" name="Title 1">
            <a:extLst>
              <a:ext uri="{FF2B5EF4-FFF2-40B4-BE49-F238E27FC236}">
                <a16:creationId xmlns:a16="http://schemas.microsoft.com/office/drawing/2014/main" id="{219D6B32-8FF4-9440-B360-46E85F008C49}"/>
              </a:ext>
            </a:extLst>
          </p:cNvPr>
          <p:cNvSpPr>
            <a:spLocks noGrp="1"/>
          </p:cNvSpPr>
          <p:nvPr>
            <p:ph type="title"/>
          </p:nvPr>
        </p:nvSpPr>
        <p:spPr/>
        <p:txBody>
          <a:bodyPr/>
          <a:lstStyle/>
          <a:p>
            <a:r>
              <a:rPr lang="en-US" dirty="0"/>
              <a:t>Open forum</a:t>
            </a:r>
          </a:p>
        </p:txBody>
      </p:sp>
    </p:spTree>
    <p:extLst>
      <p:ext uri="{BB962C8B-B14F-4D97-AF65-F5344CB8AC3E}">
        <p14:creationId xmlns:p14="http://schemas.microsoft.com/office/powerpoint/2010/main" val="3512966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p:nvPr>
        </p:nvSpPr>
        <p:spPr/>
        <p:txBody>
          <a:bodyPr>
            <a:normAutofit fontScale="90000"/>
          </a:bodyPr>
          <a:lstStyle/>
          <a:p>
            <a:r>
              <a:rPr lang="en-US">
                <a:latin typeface="Arial" charset="0"/>
                <a:ea typeface="MS PGothic" charset="0"/>
              </a:rPr>
              <a:t>Common Information Models for an Open, Analytical and Agile World</a:t>
            </a:r>
          </a:p>
        </p:txBody>
      </p:sp>
      <p:sp>
        <p:nvSpPr>
          <p:cNvPr id="3" name="Content Placeholder 2"/>
          <p:cNvSpPr>
            <a:spLocks noGrp="1"/>
          </p:cNvSpPr>
          <p:nvPr>
            <p:ph sz="half" idx="1"/>
          </p:nvPr>
        </p:nvSpPr>
        <p:spPr>
          <a:xfrm>
            <a:off x="528034" y="1371600"/>
            <a:ext cx="4028489" cy="3398043"/>
          </a:xfrm>
        </p:spPr>
        <p:txBody>
          <a:bodyPr>
            <a:normAutofit fontScale="62500" lnSpcReduction="20000"/>
          </a:bodyPr>
          <a:lstStyle/>
          <a:p>
            <a:pPr>
              <a:defRPr/>
            </a:pPr>
            <a:r>
              <a:rPr lang="en-US" dirty="0">
                <a:solidFill>
                  <a:schemeClr val="accent4"/>
                </a:solidFill>
              </a:rPr>
              <a:t>To drive maximum value from complex IT projects, IT professionals need a deep understanding of the information their projects will use. Too often, however, IT treats information as an afterthought: the “poor stepchild” behind applications and infrastructure. That needs to change. This book will help you change it. </a:t>
            </a:r>
          </a:p>
          <a:p>
            <a:pPr>
              <a:defRPr/>
            </a:pPr>
            <a:r>
              <a:rPr lang="en-US" dirty="0">
                <a:solidFill>
                  <a:schemeClr val="accent4"/>
                </a:solidFill>
              </a:rPr>
              <a:t>Using a complete case study, the authors explain what CIMs are, how to build them, and how to maintain them. You learn how to clarify the structure, meaning, and intent of any information you may exchange, and then use your CIM to improve integration, collaboration, and agility. </a:t>
            </a:r>
          </a:p>
          <a:p>
            <a:pPr>
              <a:defRPr/>
            </a:pPr>
            <a:r>
              <a:rPr lang="en-US" dirty="0">
                <a:solidFill>
                  <a:schemeClr val="accent4"/>
                </a:solidFill>
              </a:rPr>
              <a:t>In today’s mobile, cloud, and analytics environments, your information is more valuable than ever. To build systems that make the most of it, start right here. </a:t>
            </a:r>
          </a:p>
          <a:p>
            <a:pPr>
              <a:defRPr/>
            </a:pPr>
            <a:endParaRPr lang="en-US" dirty="0">
              <a:solidFill>
                <a:schemeClr val="accent4"/>
              </a:solidFill>
            </a:endParaRPr>
          </a:p>
        </p:txBody>
      </p:sp>
      <p:pic>
        <p:nvPicPr>
          <p:cNvPr id="77827" name="Content Placeholder 4" descr="Screen Shot 2015-03-22 at 21.41.07.png"/>
          <p:cNvPicPr>
            <a:picLocks noGrp="1" noChangeAspect="1"/>
          </p:cNvPicPr>
          <p:nvPr>
            <p:ph sz="half" idx="2"/>
          </p:nvPr>
        </p:nvPicPr>
        <p:blipFill>
          <a:blip r:embed="rId2">
            <a:extLst>
              <a:ext uri="{28A0092B-C50C-407E-A947-70E740481C1C}">
                <a14:useLocalDpi xmlns:a14="http://schemas.microsoft.com/office/drawing/2010/main" val="0"/>
              </a:ext>
            </a:extLst>
          </a:blip>
          <a:srcRect t="1337" b="1337"/>
          <a:stretch>
            <a:fillRect/>
          </a:stretch>
        </p:blipFill>
        <p:spPr>
          <a:xfrm>
            <a:off x="4961335" y="1371601"/>
            <a:ext cx="2868215" cy="2994422"/>
          </a:xfrm>
          <a:ln>
            <a:solidFill>
              <a:schemeClr val="tx1"/>
            </a:solidFill>
            <a:miter lim="800000"/>
            <a:headEnd/>
            <a:tailEnd/>
          </a:ln>
        </p:spPr>
      </p:pic>
    </p:spTree>
    <p:extLst>
      <p:ext uri="{BB962C8B-B14F-4D97-AF65-F5344CB8AC3E}">
        <p14:creationId xmlns:p14="http://schemas.microsoft.com/office/powerpoint/2010/main" val="40057079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a:t>Links</a:t>
            </a:r>
            <a:endParaRPr lang="en-GB" dirty="0"/>
          </a:p>
        </p:txBody>
      </p:sp>
      <p:sp>
        <p:nvSpPr>
          <p:cNvPr id="4" name="Text Placeholder 3"/>
          <p:cNvSpPr>
            <a:spLocks noGrp="1"/>
          </p:cNvSpPr>
          <p:nvPr>
            <p:ph idx="1"/>
          </p:nvPr>
        </p:nvSpPr>
        <p:spPr>
          <a:xfrm>
            <a:off x="359200" y="853372"/>
            <a:ext cx="8473100" cy="3715503"/>
          </a:xfrm>
        </p:spPr>
        <p:txBody>
          <a:bodyPr/>
          <a:lstStyle/>
          <a:p>
            <a:pPr>
              <a:spcAft>
                <a:spcPts val="1400"/>
              </a:spcAft>
            </a:pPr>
            <a:r>
              <a:rPr lang="en-GB" dirty="0"/>
              <a:t>Press Release and Podcast</a:t>
            </a:r>
          </a:p>
          <a:p>
            <a:pPr lvl="1"/>
            <a:endParaRPr lang="en-GB" dirty="0"/>
          </a:p>
          <a:p>
            <a:pPr lvl="1">
              <a:spcAft>
                <a:spcPts val="400"/>
              </a:spcAft>
            </a:pPr>
            <a:endParaRPr lang="en-GB" dirty="0"/>
          </a:p>
          <a:p>
            <a:pPr marL="61200" lvl="1" indent="0">
              <a:spcAft>
                <a:spcPts val="400"/>
              </a:spcAft>
              <a:buNone/>
            </a:pPr>
            <a:endParaRPr lang="en-GB" dirty="0"/>
          </a:p>
          <a:p>
            <a:pPr marL="61200" lvl="1" indent="0">
              <a:spcAft>
                <a:spcPts val="400"/>
              </a:spcAft>
              <a:buNone/>
            </a:pPr>
            <a:endParaRPr lang="en-GB" dirty="0"/>
          </a:p>
          <a:p>
            <a:r>
              <a:rPr lang="en-GB" dirty="0"/>
              <a:t>Open source repositories</a:t>
            </a:r>
          </a:p>
        </p:txBody>
      </p:sp>
      <p:sp>
        <p:nvSpPr>
          <p:cNvPr id="3" name="Slide Number Placeholder 2"/>
          <p:cNvSpPr>
            <a:spLocks noGrp="1"/>
          </p:cNvSpPr>
          <p:nvPr>
            <p:ph type="sldNum" idx="12"/>
          </p:nvPr>
        </p:nvSpPr>
        <p:spPr>
          <a:xfrm>
            <a:off x="8556782" y="5447513"/>
            <a:ext cx="548699" cy="180170"/>
          </a:xfrm>
        </p:spPr>
        <p:txBody>
          <a:bodyPr/>
          <a:lstStyle/>
          <a:p>
            <a:pPr lvl="0"/>
            <a:fld id="{00000000-1234-1234-1234-123412341234}" type="slidenum">
              <a:rPr lang="en-US" smtClean="0">
                <a:sym typeface="Arial"/>
              </a:rPr>
              <a:pPr lvl="0"/>
              <a:t>14</a:t>
            </a:fld>
            <a:endParaRPr lang="en-US" dirty="0">
              <a:sym typeface="Arial"/>
            </a:endParaRPr>
          </a:p>
        </p:txBody>
      </p:sp>
      <p:sp>
        <p:nvSpPr>
          <p:cNvPr id="5" name="Rectangle 4"/>
          <p:cNvSpPr/>
          <p:nvPr/>
        </p:nvSpPr>
        <p:spPr>
          <a:xfrm>
            <a:off x="508404" y="3189082"/>
            <a:ext cx="5968131" cy="523220"/>
          </a:xfrm>
          <a:prstGeom prst="rect">
            <a:avLst/>
          </a:prstGeom>
        </p:spPr>
        <p:txBody>
          <a:bodyPr wrap="square">
            <a:spAutoFit/>
          </a:bodyPr>
          <a:lstStyle/>
          <a:p>
            <a:pPr marL="742950" lvl="1" indent="-285750">
              <a:buClr>
                <a:schemeClr val="accent1"/>
              </a:buClr>
              <a:buFont typeface="Arial"/>
              <a:buChar char="•"/>
            </a:pPr>
            <a:r>
              <a:rPr lang="en-GB" dirty="0">
                <a:hlinkClick r:id="rId2"/>
              </a:rPr>
              <a:t>https://github.com/odpi/data-governance</a:t>
            </a:r>
            <a:endParaRPr lang="en-GB" dirty="0"/>
          </a:p>
          <a:p>
            <a:pPr marL="742950" lvl="1" indent="-285750">
              <a:buClr>
                <a:schemeClr val="accent1"/>
              </a:buClr>
              <a:buFont typeface="Arial"/>
              <a:buChar char="•"/>
            </a:pPr>
            <a:r>
              <a:rPr lang="en-GB" dirty="0">
                <a:hlinkClick r:id="rId3"/>
              </a:rPr>
              <a:t>https://github.com/odpi/egeria</a:t>
            </a:r>
            <a:endParaRPr lang="en-GB" dirty="0"/>
          </a:p>
        </p:txBody>
      </p:sp>
      <p:sp>
        <p:nvSpPr>
          <p:cNvPr id="8" name="Rectangle 7">
            <a:extLst>
              <a:ext uri="{FF2B5EF4-FFF2-40B4-BE49-F238E27FC236}">
                <a16:creationId xmlns:a16="http://schemas.microsoft.com/office/drawing/2014/main" id="{45FB58CA-501D-7C49-AE88-850CBDA8B4BA}"/>
              </a:ext>
            </a:extLst>
          </p:cNvPr>
          <p:cNvSpPr/>
          <p:nvPr/>
        </p:nvSpPr>
        <p:spPr>
          <a:xfrm>
            <a:off x="508404" y="1302517"/>
            <a:ext cx="8395654" cy="1384995"/>
          </a:xfrm>
          <a:prstGeom prst="rect">
            <a:avLst/>
          </a:prstGeom>
        </p:spPr>
        <p:txBody>
          <a:bodyPr wrap="square">
            <a:spAutoFit/>
          </a:bodyPr>
          <a:lstStyle/>
          <a:p>
            <a:pPr marL="742950" lvl="1" indent="-285750">
              <a:buClr>
                <a:schemeClr val="accent1"/>
              </a:buClr>
              <a:buFont typeface="Arial"/>
              <a:buChar char="•"/>
            </a:pPr>
            <a:r>
              <a:rPr lang="en-GB" dirty="0">
                <a:hlinkClick r:id="rId4"/>
              </a:rPr>
              <a:t>https://www.linuxfoundation.org/press-release/2018/08/odpi-announces-egeria-for-open-sharing-exchange-and-governance-of-metadata/</a:t>
            </a:r>
          </a:p>
          <a:p>
            <a:pPr marL="742950" lvl="1" indent="-285750">
              <a:buClr>
                <a:schemeClr val="accent1"/>
              </a:buClr>
              <a:buFont typeface="Arial"/>
              <a:buChar char="•"/>
            </a:pPr>
            <a:r>
              <a:rPr lang="en-GB" dirty="0">
                <a:hlinkClick r:id="rId5"/>
              </a:rPr>
              <a:t>https://roaringelephant.org/2018/09/25/episode-107-open-metadata-and-governance-masterclass-with-mandy-chessell-part-1/</a:t>
            </a:r>
            <a:endParaRPr lang="en-GB" dirty="0"/>
          </a:p>
          <a:p>
            <a:pPr marL="742950" lvl="1" indent="-285750">
              <a:buClr>
                <a:schemeClr val="accent1"/>
              </a:buClr>
              <a:buFont typeface="Arial"/>
              <a:buChar char="•"/>
            </a:pPr>
            <a:r>
              <a:rPr lang="en-GB" dirty="0">
                <a:hlinkClick r:id="" action="ppaction://noaction"/>
              </a:rPr>
              <a:t>https://roaringelephant.org/2018/10/09/episode-109-open-metadata-and-governance-</a:t>
            </a:r>
          </a:p>
          <a:p>
            <a:pPr marL="742950" lvl="1" indent="-285750">
              <a:buClr>
                <a:schemeClr val="accent1"/>
              </a:buClr>
              <a:buFont typeface="Arial"/>
              <a:buChar char="•"/>
            </a:pPr>
            <a:r>
              <a:rPr lang="en-GB" dirty="0">
                <a:hlinkClick r:id="" action="ppaction://noaction"/>
              </a:rPr>
              <a:t>masterclass-with-mandy-chessell-part-2/</a:t>
            </a:r>
            <a:endParaRPr lang="en-GB" dirty="0"/>
          </a:p>
        </p:txBody>
      </p:sp>
    </p:spTree>
    <p:extLst>
      <p:ext uri="{BB962C8B-B14F-4D97-AF65-F5344CB8AC3E}">
        <p14:creationId xmlns:p14="http://schemas.microsoft.com/office/powerpoint/2010/main" val="496480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3074" name="Picture 2" descr="C:\Users\Tayyab\Desktop\gwallacelf\17.jpg"/>
          <p:cNvPicPr>
            <a:picLocks noChangeAspect="1" noChangeArrowheads="1"/>
          </p:cNvPicPr>
          <p:nvPr/>
        </p:nvPicPr>
        <p:blipFill rotWithShape="1">
          <a:blip r:embed="rId3"/>
          <a:srcRect b="32570"/>
          <a:stretch/>
        </p:blipFill>
        <p:spPr bwMode="auto">
          <a:xfrm>
            <a:off x="1502585" y="1148217"/>
            <a:ext cx="6193615" cy="2026058"/>
          </a:xfrm>
          <a:prstGeom prst="rect">
            <a:avLst/>
          </a:prstGeom>
          <a:noFill/>
        </p:spPr>
      </p:pic>
    </p:spTree>
    <p:extLst>
      <p:ext uri="{BB962C8B-B14F-4D97-AF65-F5344CB8AC3E}">
        <p14:creationId xmlns:p14="http://schemas.microsoft.com/office/powerpoint/2010/main" val="2616549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A6E1A-D67E-184E-B45C-161535006ADB}"/>
              </a:ext>
            </a:extLst>
          </p:cNvPr>
          <p:cNvSpPr>
            <a:spLocks noGrp="1"/>
          </p:cNvSpPr>
          <p:nvPr>
            <p:ph type="title"/>
          </p:nvPr>
        </p:nvSpPr>
        <p:spPr/>
        <p:txBody>
          <a:bodyPr/>
          <a:lstStyle/>
          <a:p>
            <a:r>
              <a:rPr lang="en-US" dirty="0"/>
              <a:t>Another way to understand the Egeria capability</a:t>
            </a:r>
          </a:p>
        </p:txBody>
      </p:sp>
      <p:sp>
        <p:nvSpPr>
          <p:cNvPr id="3" name="Slide Number Placeholder 2">
            <a:extLst>
              <a:ext uri="{FF2B5EF4-FFF2-40B4-BE49-F238E27FC236}">
                <a16:creationId xmlns:a16="http://schemas.microsoft.com/office/drawing/2014/main" id="{212C3F5F-4898-9D42-B031-4F29CBDE358E}"/>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2</a:t>
            </a:fld>
            <a:endParaRPr lang="en-US" sz="1000" dirty="0"/>
          </a:p>
        </p:txBody>
      </p:sp>
      <p:pic>
        <p:nvPicPr>
          <p:cNvPr id="6" name="Picture 5" descr="A picture containing table&#10;&#10;Description automatically generated">
            <a:extLst>
              <a:ext uri="{FF2B5EF4-FFF2-40B4-BE49-F238E27FC236}">
                <a16:creationId xmlns:a16="http://schemas.microsoft.com/office/drawing/2014/main" id="{AEEBC051-02FA-2B4E-9EB7-7498062AD01F}"/>
              </a:ext>
            </a:extLst>
          </p:cNvPr>
          <p:cNvPicPr>
            <a:picLocks noChangeAspect="1"/>
          </p:cNvPicPr>
          <p:nvPr/>
        </p:nvPicPr>
        <p:blipFill>
          <a:blip r:embed="rId2"/>
          <a:stretch>
            <a:fillRect/>
          </a:stretch>
        </p:blipFill>
        <p:spPr>
          <a:xfrm>
            <a:off x="180127" y="1162501"/>
            <a:ext cx="8376655" cy="2818498"/>
          </a:xfrm>
          <a:prstGeom prst="rect">
            <a:avLst/>
          </a:prstGeom>
        </p:spPr>
      </p:pic>
    </p:spTree>
    <p:extLst>
      <p:ext uri="{BB962C8B-B14F-4D97-AF65-F5344CB8AC3E}">
        <p14:creationId xmlns:p14="http://schemas.microsoft.com/office/powerpoint/2010/main" val="3399031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09E1C-9AB8-E74B-9F60-77328522A8E9}"/>
              </a:ext>
            </a:extLst>
          </p:cNvPr>
          <p:cNvSpPr>
            <a:spLocks noGrp="1"/>
          </p:cNvSpPr>
          <p:nvPr>
            <p:ph type="title"/>
          </p:nvPr>
        </p:nvSpPr>
        <p:spPr/>
        <p:txBody>
          <a:bodyPr/>
          <a:lstStyle/>
          <a:p>
            <a:r>
              <a:rPr lang="en-US" dirty="0"/>
              <a:t>Egeria project structure</a:t>
            </a:r>
          </a:p>
        </p:txBody>
      </p:sp>
      <p:sp>
        <p:nvSpPr>
          <p:cNvPr id="6" name="Content Placeholder 5">
            <a:extLst>
              <a:ext uri="{FF2B5EF4-FFF2-40B4-BE49-F238E27FC236}">
                <a16:creationId xmlns:a16="http://schemas.microsoft.com/office/drawing/2014/main" id="{FCB96761-04B9-164C-8F8F-39C4C807B524}"/>
              </a:ext>
            </a:extLst>
          </p:cNvPr>
          <p:cNvSpPr>
            <a:spLocks noGrp="1"/>
          </p:cNvSpPr>
          <p:nvPr>
            <p:ph idx="1"/>
          </p:nvPr>
        </p:nvSpPr>
        <p:spPr>
          <a:xfrm>
            <a:off x="152400" y="1027113"/>
            <a:ext cx="3061063" cy="3660775"/>
          </a:xfrm>
        </p:spPr>
        <p:txBody>
          <a:bodyPr>
            <a:normAutofit fontScale="92500" lnSpcReduction="20000"/>
          </a:bodyPr>
          <a:lstStyle/>
          <a:p>
            <a:r>
              <a:rPr lang="en-US" sz="1800" dirty="0"/>
              <a:t>Egeria has a modular structure designed for vendors to extend with their value add.</a:t>
            </a:r>
          </a:p>
          <a:p>
            <a:endParaRPr lang="en-US" sz="1800" dirty="0"/>
          </a:p>
          <a:p>
            <a:r>
              <a:rPr lang="en-US" sz="1800" dirty="0"/>
              <a:t>The integration platform and governance solutions exploit the value of the enterprise view provided by the OMAG Services.</a:t>
            </a:r>
          </a:p>
        </p:txBody>
      </p:sp>
      <p:pic>
        <p:nvPicPr>
          <p:cNvPr id="5" name="Picture 4" descr="A screenshot of a cell phone&#10;&#10;Description automatically generated">
            <a:extLst>
              <a:ext uri="{FF2B5EF4-FFF2-40B4-BE49-F238E27FC236}">
                <a16:creationId xmlns:a16="http://schemas.microsoft.com/office/drawing/2014/main" id="{50A135EF-7801-4940-9618-61064EE03830}"/>
              </a:ext>
            </a:extLst>
          </p:cNvPr>
          <p:cNvPicPr>
            <a:picLocks noChangeAspect="1"/>
          </p:cNvPicPr>
          <p:nvPr/>
        </p:nvPicPr>
        <p:blipFill>
          <a:blip r:embed="rId2"/>
          <a:stretch>
            <a:fillRect/>
          </a:stretch>
        </p:blipFill>
        <p:spPr>
          <a:xfrm>
            <a:off x="3819100" y="609600"/>
            <a:ext cx="4965700" cy="3924300"/>
          </a:xfrm>
          <a:prstGeom prst="rect">
            <a:avLst/>
          </a:prstGeom>
        </p:spPr>
      </p:pic>
    </p:spTree>
    <p:extLst>
      <p:ext uri="{BB962C8B-B14F-4D97-AF65-F5344CB8AC3E}">
        <p14:creationId xmlns:p14="http://schemas.microsoft.com/office/powerpoint/2010/main" val="519556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2EBAC-6A49-2D48-9CFC-02F784452E75}"/>
              </a:ext>
            </a:extLst>
          </p:cNvPr>
          <p:cNvSpPr>
            <a:spLocks noGrp="1"/>
          </p:cNvSpPr>
          <p:nvPr>
            <p:ph type="title"/>
          </p:nvPr>
        </p:nvSpPr>
        <p:spPr/>
        <p:txBody>
          <a:bodyPr/>
          <a:lstStyle/>
          <a:p>
            <a:r>
              <a:rPr lang="en-US" dirty="0"/>
              <a:t>Egeria in operation</a:t>
            </a:r>
          </a:p>
        </p:txBody>
      </p:sp>
      <p:sp>
        <p:nvSpPr>
          <p:cNvPr id="5" name="Content Placeholder 4">
            <a:extLst>
              <a:ext uri="{FF2B5EF4-FFF2-40B4-BE49-F238E27FC236}">
                <a16:creationId xmlns:a16="http://schemas.microsoft.com/office/drawing/2014/main" id="{6FCE8D62-57E5-5445-BDC6-E5C83FC93EE8}"/>
              </a:ext>
            </a:extLst>
          </p:cNvPr>
          <p:cNvSpPr>
            <a:spLocks noGrp="1"/>
          </p:cNvSpPr>
          <p:nvPr>
            <p:ph idx="1"/>
          </p:nvPr>
        </p:nvSpPr>
        <p:spPr>
          <a:xfrm>
            <a:off x="152400" y="1027113"/>
            <a:ext cx="3348446" cy="3660775"/>
          </a:xfrm>
        </p:spPr>
        <p:txBody>
          <a:bodyPr>
            <a:normAutofit fontScale="92500" lnSpcReduction="20000"/>
          </a:bodyPr>
          <a:lstStyle/>
          <a:p>
            <a:r>
              <a:rPr lang="en-US" sz="1800" dirty="0"/>
              <a:t>Egeria’s platform (in blue) runs in each deployment environment (cloud or on premises)</a:t>
            </a:r>
          </a:p>
          <a:p>
            <a:r>
              <a:rPr lang="en-US" sz="1800" dirty="0"/>
              <a:t>Egeria servers (orange circles) are deployed on the platform.  Each are specialized to support the metadata needs of specific technologies</a:t>
            </a:r>
          </a:p>
          <a:p>
            <a:r>
              <a:rPr lang="en-US" sz="1800" dirty="0"/>
              <a:t>Egeria manages the exchange of metadata between all parties.</a:t>
            </a:r>
          </a:p>
        </p:txBody>
      </p:sp>
      <p:pic>
        <p:nvPicPr>
          <p:cNvPr id="4" name="Picture 3">
            <a:extLst>
              <a:ext uri="{FF2B5EF4-FFF2-40B4-BE49-F238E27FC236}">
                <a16:creationId xmlns:a16="http://schemas.microsoft.com/office/drawing/2014/main" id="{41A41A55-9A5C-414F-A698-B17C68ECBF06}"/>
              </a:ext>
            </a:extLst>
          </p:cNvPr>
          <p:cNvPicPr>
            <a:picLocks noChangeAspect="1"/>
          </p:cNvPicPr>
          <p:nvPr/>
        </p:nvPicPr>
        <p:blipFill>
          <a:blip r:embed="rId2"/>
          <a:stretch>
            <a:fillRect/>
          </a:stretch>
        </p:blipFill>
        <p:spPr>
          <a:xfrm>
            <a:off x="3439886" y="337395"/>
            <a:ext cx="5508171" cy="4468710"/>
          </a:xfrm>
          <a:prstGeom prst="rect">
            <a:avLst/>
          </a:prstGeom>
        </p:spPr>
      </p:pic>
    </p:spTree>
    <p:extLst>
      <p:ext uri="{BB962C8B-B14F-4D97-AF65-F5344CB8AC3E}">
        <p14:creationId xmlns:p14="http://schemas.microsoft.com/office/powerpoint/2010/main" val="1605794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2D818E9-D485-804C-8F1F-EC3D8C86737D}"/>
              </a:ext>
            </a:extLst>
          </p:cNvPr>
          <p:cNvSpPr/>
          <p:nvPr/>
        </p:nvSpPr>
        <p:spPr>
          <a:xfrm>
            <a:off x="6043318" y="1295318"/>
            <a:ext cx="798896" cy="2723949"/>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5" name="Rectangle 14">
            <a:extLst>
              <a:ext uri="{FF2B5EF4-FFF2-40B4-BE49-F238E27FC236}">
                <a16:creationId xmlns:a16="http://schemas.microsoft.com/office/drawing/2014/main" id="{4F6BEAA8-3086-EC4E-87C9-624D457D9AEC}"/>
              </a:ext>
            </a:extLst>
          </p:cNvPr>
          <p:cNvSpPr/>
          <p:nvPr/>
        </p:nvSpPr>
        <p:spPr>
          <a:xfrm>
            <a:off x="6988198" y="1295319"/>
            <a:ext cx="798896" cy="2723949"/>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6" name="Rectangle 15">
            <a:extLst>
              <a:ext uri="{FF2B5EF4-FFF2-40B4-BE49-F238E27FC236}">
                <a16:creationId xmlns:a16="http://schemas.microsoft.com/office/drawing/2014/main" id="{5319D027-1044-1140-9B2A-110D57FF7A9A}"/>
              </a:ext>
            </a:extLst>
          </p:cNvPr>
          <p:cNvSpPr/>
          <p:nvPr/>
        </p:nvSpPr>
        <p:spPr>
          <a:xfrm>
            <a:off x="7931475" y="1296922"/>
            <a:ext cx="798896" cy="2723949"/>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DE9451DC-A1D9-5B4E-B1A6-E8B1C7CF1CB8}"/>
              </a:ext>
            </a:extLst>
          </p:cNvPr>
          <p:cNvSpPr/>
          <p:nvPr/>
        </p:nvSpPr>
        <p:spPr>
          <a:xfrm>
            <a:off x="5101645" y="1295320"/>
            <a:ext cx="798896" cy="2723949"/>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5AC4D13C-445C-F346-B70E-700C5F9AEDC1}"/>
              </a:ext>
            </a:extLst>
          </p:cNvPr>
          <p:cNvSpPr>
            <a:spLocks noGrp="1"/>
          </p:cNvSpPr>
          <p:nvPr>
            <p:ph type="title"/>
          </p:nvPr>
        </p:nvSpPr>
        <p:spPr/>
        <p:txBody>
          <a:bodyPr/>
          <a:lstStyle/>
          <a:p>
            <a:r>
              <a:rPr lang="en-US" dirty="0"/>
              <a:t>The OMAG Server Platform</a:t>
            </a:r>
          </a:p>
        </p:txBody>
      </p:sp>
      <p:sp>
        <p:nvSpPr>
          <p:cNvPr id="4" name="Slide Number Placeholder 3">
            <a:extLst>
              <a:ext uri="{FF2B5EF4-FFF2-40B4-BE49-F238E27FC236}">
                <a16:creationId xmlns:a16="http://schemas.microsoft.com/office/drawing/2014/main" id="{36C35CBA-A4DA-2448-B9D4-CC43B2B27D26}"/>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5</a:t>
            </a:fld>
            <a:endParaRPr lang="en-US" sz="1000"/>
          </a:p>
        </p:txBody>
      </p:sp>
      <p:sp>
        <p:nvSpPr>
          <p:cNvPr id="8" name="Rectangle 7">
            <a:extLst>
              <a:ext uri="{FF2B5EF4-FFF2-40B4-BE49-F238E27FC236}">
                <a16:creationId xmlns:a16="http://schemas.microsoft.com/office/drawing/2014/main" id="{2748ACB1-C7AC-534B-B4E2-0E02F4E8D5B3}"/>
              </a:ext>
            </a:extLst>
          </p:cNvPr>
          <p:cNvSpPr/>
          <p:nvPr/>
        </p:nvSpPr>
        <p:spPr>
          <a:xfrm>
            <a:off x="5140146" y="1381943"/>
            <a:ext cx="721895" cy="24271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050"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0" name="Rectangle 9">
            <a:extLst>
              <a:ext uri="{FF2B5EF4-FFF2-40B4-BE49-F238E27FC236}">
                <a16:creationId xmlns:a16="http://schemas.microsoft.com/office/drawing/2014/main" id="{783F1E56-4C90-7243-B811-AF58D600821C}"/>
              </a:ext>
            </a:extLst>
          </p:cNvPr>
          <p:cNvSpPr/>
          <p:nvPr/>
        </p:nvSpPr>
        <p:spPr>
          <a:xfrm>
            <a:off x="6083422" y="1381943"/>
            <a:ext cx="721895" cy="2415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050"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1" name="Rectangle 10">
            <a:extLst>
              <a:ext uri="{FF2B5EF4-FFF2-40B4-BE49-F238E27FC236}">
                <a16:creationId xmlns:a16="http://schemas.microsoft.com/office/drawing/2014/main" id="{41EE910C-226E-1841-A155-2FC6D4D2B992}"/>
              </a:ext>
            </a:extLst>
          </p:cNvPr>
          <p:cNvSpPr/>
          <p:nvPr/>
        </p:nvSpPr>
        <p:spPr>
          <a:xfrm>
            <a:off x="7026698" y="1381944"/>
            <a:ext cx="721895" cy="2415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050"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2" name="Rectangle 11">
            <a:extLst>
              <a:ext uri="{FF2B5EF4-FFF2-40B4-BE49-F238E27FC236}">
                <a16:creationId xmlns:a16="http://schemas.microsoft.com/office/drawing/2014/main" id="{D73A22AE-9F08-1647-94FE-0DA3FBC36FC1}"/>
              </a:ext>
            </a:extLst>
          </p:cNvPr>
          <p:cNvSpPr/>
          <p:nvPr/>
        </p:nvSpPr>
        <p:spPr>
          <a:xfrm>
            <a:off x="7969973" y="1381944"/>
            <a:ext cx="721895" cy="24271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050"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8" name="Rectangle 27">
            <a:extLst>
              <a:ext uri="{FF2B5EF4-FFF2-40B4-BE49-F238E27FC236}">
                <a16:creationId xmlns:a16="http://schemas.microsoft.com/office/drawing/2014/main" id="{4BA616EF-5536-8B44-B369-D54A25898D4F}"/>
              </a:ext>
            </a:extLst>
          </p:cNvPr>
          <p:cNvSpPr/>
          <p:nvPr/>
        </p:nvSpPr>
        <p:spPr>
          <a:xfrm>
            <a:off x="5140146" y="1378747"/>
            <a:ext cx="721895" cy="2427169"/>
          </a:xfrm>
          <a:prstGeom prst="rect">
            <a:avLst/>
          </a:prstGeom>
          <a:solidFill>
            <a:srgbClr val="6DCCDE">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29" name="Rectangle 28">
            <a:extLst>
              <a:ext uri="{FF2B5EF4-FFF2-40B4-BE49-F238E27FC236}">
                <a16:creationId xmlns:a16="http://schemas.microsoft.com/office/drawing/2014/main" id="{71C05F24-510B-5748-A330-AC75D4B6E9AC}"/>
              </a:ext>
            </a:extLst>
          </p:cNvPr>
          <p:cNvSpPr/>
          <p:nvPr/>
        </p:nvSpPr>
        <p:spPr>
          <a:xfrm>
            <a:off x="6083422" y="1378747"/>
            <a:ext cx="721895" cy="2415939"/>
          </a:xfrm>
          <a:prstGeom prst="rect">
            <a:avLst/>
          </a:prstGeom>
          <a:solidFill>
            <a:srgbClr val="6DCCDE">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30" name="Rectangle 29">
            <a:extLst>
              <a:ext uri="{FF2B5EF4-FFF2-40B4-BE49-F238E27FC236}">
                <a16:creationId xmlns:a16="http://schemas.microsoft.com/office/drawing/2014/main" id="{DCA2B5A7-06B9-6441-B94D-969D4D19D552}"/>
              </a:ext>
            </a:extLst>
          </p:cNvPr>
          <p:cNvSpPr/>
          <p:nvPr/>
        </p:nvSpPr>
        <p:spPr>
          <a:xfrm>
            <a:off x="7026698" y="1378748"/>
            <a:ext cx="721895" cy="2415940"/>
          </a:xfrm>
          <a:prstGeom prst="rect">
            <a:avLst/>
          </a:prstGeom>
          <a:solidFill>
            <a:srgbClr val="6DCCDE">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31" name="Rectangle 30">
            <a:extLst>
              <a:ext uri="{FF2B5EF4-FFF2-40B4-BE49-F238E27FC236}">
                <a16:creationId xmlns:a16="http://schemas.microsoft.com/office/drawing/2014/main" id="{DD7692EF-40A7-1840-B5BB-67C324E7C967}"/>
              </a:ext>
            </a:extLst>
          </p:cNvPr>
          <p:cNvSpPr/>
          <p:nvPr/>
        </p:nvSpPr>
        <p:spPr>
          <a:xfrm>
            <a:off x="7969973" y="1378748"/>
            <a:ext cx="721895" cy="2427170"/>
          </a:xfrm>
          <a:prstGeom prst="rect">
            <a:avLst/>
          </a:prstGeom>
          <a:solidFill>
            <a:srgbClr val="6DCCDE">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5" name="Rectangle 4">
            <a:extLst>
              <a:ext uri="{FF2B5EF4-FFF2-40B4-BE49-F238E27FC236}">
                <a16:creationId xmlns:a16="http://schemas.microsoft.com/office/drawing/2014/main" id="{E574673B-54EE-B049-AD94-0DD54DFBCAE0}"/>
              </a:ext>
            </a:extLst>
          </p:cNvPr>
          <p:cNvSpPr/>
          <p:nvPr/>
        </p:nvSpPr>
        <p:spPr>
          <a:xfrm>
            <a:off x="5140146" y="1657061"/>
            <a:ext cx="3551722"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1</a:t>
            </a:r>
          </a:p>
        </p:txBody>
      </p:sp>
      <p:sp>
        <p:nvSpPr>
          <p:cNvPr id="6" name="Rectangle 5">
            <a:extLst>
              <a:ext uri="{FF2B5EF4-FFF2-40B4-BE49-F238E27FC236}">
                <a16:creationId xmlns:a16="http://schemas.microsoft.com/office/drawing/2014/main" id="{ED722832-469A-E545-9F19-FA72BD557DDE}"/>
              </a:ext>
            </a:extLst>
          </p:cNvPr>
          <p:cNvSpPr/>
          <p:nvPr/>
        </p:nvSpPr>
        <p:spPr>
          <a:xfrm>
            <a:off x="5140146" y="2213313"/>
            <a:ext cx="3551722"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2</a:t>
            </a:r>
          </a:p>
        </p:txBody>
      </p:sp>
      <p:sp>
        <p:nvSpPr>
          <p:cNvPr id="7" name="Rectangle 6">
            <a:extLst>
              <a:ext uri="{FF2B5EF4-FFF2-40B4-BE49-F238E27FC236}">
                <a16:creationId xmlns:a16="http://schemas.microsoft.com/office/drawing/2014/main" id="{D7109037-A55C-1846-B2E4-FE4FFE246A8C}"/>
              </a:ext>
            </a:extLst>
          </p:cNvPr>
          <p:cNvSpPr/>
          <p:nvPr/>
        </p:nvSpPr>
        <p:spPr>
          <a:xfrm>
            <a:off x="5140146" y="2776811"/>
            <a:ext cx="3551722"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3</a:t>
            </a:r>
          </a:p>
        </p:txBody>
      </p:sp>
      <p:sp>
        <p:nvSpPr>
          <p:cNvPr id="32" name="TextBox 31">
            <a:extLst>
              <a:ext uri="{FF2B5EF4-FFF2-40B4-BE49-F238E27FC236}">
                <a16:creationId xmlns:a16="http://schemas.microsoft.com/office/drawing/2014/main" id="{79D5D4EC-63CA-9445-B7F9-1E560F6B4336}"/>
              </a:ext>
            </a:extLst>
          </p:cNvPr>
          <p:cNvSpPr txBox="1"/>
          <p:nvPr/>
        </p:nvSpPr>
        <p:spPr>
          <a:xfrm>
            <a:off x="7630390" y="4179368"/>
            <a:ext cx="1099981" cy="307777"/>
          </a:xfrm>
          <a:prstGeom prst="rect">
            <a:avLst/>
          </a:prstGeom>
          <a:noFill/>
        </p:spPr>
        <p:txBody>
          <a:bodyPr wrap="none" rtlCol="0">
            <a:spAutoFit/>
          </a:bodyPr>
          <a:lstStyle/>
          <a:p>
            <a:r>
              <a:rPr lang="en-US" dirty="0"/>
              <a:t>Kubernetes</a:t>
            </a:r>
          </a:p>
        </p:txBody>
      </p:sp>
      <p:sp>
        <p:nvSpPr>
          <p:cNvPr id="35" name="Rectangle 34">
            <a:extLst>
              <a:ext uri="{FF2B5EF4-FFF2-40B4-BE49-F238E27FC236}">
                <a16:creationId xmlns:a16="http://schemas.microsoft.com/office/drawing/2014/main" id="{031E071D-0FE1-B94A-8809-41ECCFF62E92}"/>
              </a:ext>
            </a:extLst>
          </p:cNvPr>
          <p:cNvSpPr/>
          <p:nvPr/>
        </p:nvSpPr>
        <p:spPr>
          <a:xfrm>
            <a:off x="439927" y="1638784"/>
            <a:ext cx="1361977" cy="2468291"/>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36" name="Rectangle 35">
            <a:extLst>
              <a:ext uri="{FF2B5EF4-FFF2-40B4-BE49-F238E27FC236}">
                <a16:creationId xmlns:a16="http://schemas.microsoft.com/office/drawing/2014/main" id="{87F61476-2D0C-3D43-A4F5-C748E1F6ECB1}"/>
              </a:ext>
            </a:extLst>
          </p:cNvPr>
          <p:cNvSpPr/>
          <p:nvPr/>
        </p:nvSpPr>
        <p:spPr>
          <a:xfrm>
            <a:off x="530567" y="1976673"/>
            <a:ext cx="1184709"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1</a:t>
            </a:r>
          </a:p>
        </p:txBody>
      </p:sp>
      <p:sp>
        <p:nvSpPr>
          <p:cNvPr id="37" name="Rectangle 36">
            <a:extLst>
              <a:ext uri="{FF2B5EF4-FFF2-40B4-BE49-F238E27FC236}">
                <a16:creationId xmlns:a16="http://schemas.microsoft.com/office/drawing/2014/main" id="{8121C3D2-8AFF-5243-9219-541AA234434C}"/>
              </a:ext>
            </a:extLst>
          </p:cNvPr>
          <p:cNvSpPr/>
          <p:nvPr/>
        </p:nvSpPr>
        <p:spPr>
          <a:xfrm>
            <a:off x="530567" y="2532925"/>
            <a:ext cx="1184709"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2</a:t>
            </a:r>
          </a:p>
        </p:txBody>
      </p:sp>
      <p:sp>
        <p:nvSpPr>
          <p:cNvPr id="38" name="Rectangle 37">
            <a:extLst>
              <a:ext uri="{FF2B5EF4-FFF2-40B4-BE49-F238E27FC236}">
                <a16:creationId xmlns:a16="http://schemas.microsoft.com/office/drawing/2014/main" id="{85E1A42F-9915-FF43-AD1A-1F060007A3DD}"/>
              </a:ext>
            </a:extLst>
          </p:cNvPr>
          <p:cNvSpPr/>
          <p:nvPr/>
        </p:nvSpPr>
        <p:spPr>
          <a:xfrm>
            <a:off x="530567" y="3096423"/>
            <a:ext cx="1184709"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3</a:t>
            </a:r>
          </a:p>
        </p:txBody>
      </p:sp>
      <p:sp>
        <p:nvSpPr>
          <p:cNvPr id="39" name="TextBox 38">
            <a:extLst>
              <a:ext uri="{FF2B5EF4-FFF2-40B4-BE49-F238E27FC236}">
                <a16:creationId xmlns:a16="http://schemas.microsoft.com/office/drawing/2014/main" id="{1533366E-4A72-9D4B-9A42-F6E077EBD019}"/>
              </a:ext>
            </a:extLst>
          </p:cNvPr>
          <p:cNvSpPr txBox="1"/>
          <p:nvPr/>
        </p:nvSpPr>
        <p:spPr>
          <a:xfrm>
            <a:off x="1898902" y="1626269"/>
            <a:ext cx="1119217" cy="307777"/>
          </a:xfrm>
          <a:prstGeom prst="rect">
            <a:avLst/>
          </a:prstGeom>
          <a:noFill/>
        </p:spPr>
        <p:txBody>
          <a:bodyPr wrap="none" rtlCol="0">
            <a:spAutoFit/>
          </a:bodyPr>
          <a:lstStyle/>
          <a:p>
            <a:r>
              <a:rPr lang="en-US" dirty="0"/>
              <a:t>Multi-tenant</a:t>
            </a:r>
          </a:p>
        </p:txBody>
      </p:sp>
      <p:sp>
        <p:nvSpPr>
          <p:cNvPr id="40" name="Rectangle 39">
            <a:extLst>
              <a:ext uri="{FF2B5EF4-FFF2-40B4-BE49-F238E27FC236}">
                <a16:creationId xmlns:a16="http://schemas.microsoft.com/office/drawing/2014/main" id="{34D57C87-5973-8943-B21F-A381A9EB6B1A}"/>
              </a:ext>
            </a:extLst>
          </p:cNvPr>
          <p:cNvSpPr/>
          <p:nvPr/>
        </p:nvSpPr>
        <p:spPr>
          <a:xfrm>
            <a:off x="2685007" y="3026819"/>
            <a:ext cx="1361977" cy="1080256"/>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41" name="Rectangle 40">
            <a:extLst>
              <a:ext uri="{FF2B5EF4-FFF2-40B4-BE49-F238E27FC236}">
                <a16:creationId xmlns:a16="http://schemas.microsoft.com/office/drawing/2014/main" id="{57F50A4D-4320-6641-BAAB-78BB6FC43AF7}"/>
              </a:ext>
            </a:extLst>
          </p:cNvPr>
          <p:cNvSpPr/>
          <p:nvPr/>
        </p:nvSpPr>
        <p:spPr>
          <a:xfrm>
            <a:off x="2773640" y="3175601"/>
            <a:ext cx="1184709"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1</a:t>
            </a:r>
          </a:p>
        </p:txBody>
      </p:sp>
      <p:sp>
        <p:nvSpPr>
          <p:cNvPr id="42" name="TextBox 41">
            <a:extLst>
              <a:ext uri="{FF2B5EF4-FFF2-40B4-BE49-F238E27FC236}">
                <a16:creationId xmlns:a16="http://schemas.microsoft.com/office/drawing/2014/main" id="{454FE38B-5AAD-344B-9E8A-A5E08316DDE8}"/>
              </a:ext>
            </a:extLst>
          </p:cNvPr>
          <p:cNvSpPr txBox="1"/>
          <p:nvPr/>
        </p:nvSpPr>
        <p:spPr>
          <a:xfrm>
            <a:off x="4110799" y="3799298"/>
            <a:ext cx="603050" cy="307777"/>
          </a:xfrm>
          <a:prstGeom prst="rect">
            <a:avLst/>
          </a:prstGeom>
          <a:noFill/>
        </p:spPr>
        <p:txBody>
          <a:bodyPr wrap="none" rtlCol="0">
            <a:spAutoFit/>
          </a:bodyPr>
          <a:lstStyle/>
          <a:p>
            <a:r>
              <a:rPr lang="en-US" dirty="0"/>
              <a:t>Edge</a:t>
            </a:r>
          </a:p>
        </p:txBody>
      </p:sp>
    </p:spTree>
    <p:extLst>
      <p:ext uri="{BB962C8B-B14F-4D97-AF65-F5344CB8AC3E}">
        <p14:creationId xmlns:p14="http://schemas.microsoft.com/office/powerpoint/2010/main" val="28544015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0299F-2A13-064B-BDB0-24BF3F220D6F}"/>
              </a:ext>
            </a:extLst>
          </p:cNvPr>
          <p:cNvSpPr>
            <a:spLocks noGrp="1"/>
          </p:cNvSpPr>
          <p:nvPr>
            <p:ph type="title"/>
          </p:nvPr>
        </p:nvSpPr>
        <p:spPr/>
        <p:txBody>
          <a:bodyPr/>
          <a:lstStyle/>
          <a:p>
            <a:r>
              <a:rPr lang="en-US" dirty="0"/>
              <a:t>Types of OMAG Servers</a:t>
            </a:r>
          </a:p>
        </p:txBody>
      </p:sp>
      <p:sp>
        <p:nvSpPr>
          <p:cNvPr id="4" name="Slide Number Placeholder 3">
            <a:extLst>
              <a:ext uri="{FF2B5EF4-FFF2-40B4-BE49-F238E27FC236}">
                <a16:creationId xmlns:a16="http://schemas.microsoft.com/office/drawing/2014/main" id="{CE675017-E5AD-2A45-9BD4-2364951D625B}"/>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6</a:t>
            </a:fld>
            <a:endParaRPr lang="en-US" sz="1000"/>
          </a:p>
        </p:txBody>
      </p:sp>
      <p:pic>
        <p:nvPicPr>
          <p:cNvPr id="6" name="Picture 5" descr="A black and red text&#10;&#10;Description automatically generated">
            <a:extLst>
              <a:ext uri="{FF2B5EF4-FFF2-40B4-BE49-F238E27FC236}">
                <a16:creationId xmlns:a16="http://schemas.microsoft.com/office/drawing/2014/main" id="{BF2CC766-2DB0-7F4B-B1B3-973A19F53F79}"/>
              </a:ext>
            </a:extLst>
          </p:cNvPr>
          <p:cNvPicPr>
            <a:picLocks noChangeAspect="1"/>
          </p:cNvPicPr>
          <p:nvPr/>
        </p:nvPicPr>
        <p:blipFill>
          <a:blip r:embed="rId2"/>
          <a:stretch>
            <a:fillRect/>
          </a:stretch>
        </p:blipFill>
        <p:spPr>
          <a:xfrm>
            <a:off x="1028558" y="1151163"/>
            <a:ext cx="7134382" cy="3193211"/>
          </a:xfrm>
          <a:prstGeom prst="rect">
            <a:avLst/>
          </a:prstGeom>
        </p:spPr>
      </p:pic>
    </p:spTree>
    <p:extLst>
      <p:ext uri="{BB962C8B-B14F-4D97-AF65-F5344CB8AC3E}">
        <p14:creationId xmlns:p14="http://schemas.microsoft.com/office/powerpoint/2010/main" val="3775946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0299F-2A13-064B-BDB0-24BF3F220D6F}"/>
              </a:ext>
            </a:extLst>
          </p:cNvPr>
          <p:cNvSpPr>
            <a:spLocks noGrp="1"/>
          </p:cNvSpPr>
          <p:nvPr>
            <p:ph type="title"/>
          </p:nvPr>
        </p:nvSpPr>
        <p:spPr/>
        <p:txBody>
          <a:bodyPr/>
          <a:lstStyle/>
          <a:p>
            <a:r>
              <a:rPr lang="en-US" dirty="0"/>
              <a:t>Connected OMAG Servers</a:t>
            </a:r>
          </a:p>
        </p:txBody>
      </p:sp>
      <p:sp>
        <p:nvSpPr>
          <p:cNvPr id="4" name="Slide Number Placeholder 3">
            <a:extLst>
              <a:ext uri="{FF2B5EF4-FFF2-40B4-BE49-F238E27FC236}">
                <a16:creationId xmlns:a16="http://schemas.microsoft.com/office/drawing/2014/main" id="{CE675017-E5AD-2A45-9BD4-2364951D625B}"/>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7</a:t>
            </a:fld>
            <a:endParaRPr lang="en-US" sz="1000"/>
          </a:p>
        </p:txBody>
      </p:sp>
      <p:pic>
        <p:nvPicPr>
          <p:cNvPr id="6" name="Picture 5" descr="A screenshot of a cell phone&#10;&#10;Description automatically generated">
            <a:extLst>
              <a:ext uri="{FF2B5EF4-FFF2-40B4-BE49-F238E27FC236}">
                <a16:creationId xmlns:a16="http://schemas.microsoft.com/office/drawing/2014/main" id="{90B7649E-1A3B-3841-9C02-2ED7D912F9B3}"/>
              </a:ext>
            </a:extLst>
          </p:cNvPr>
          <p:cNvPicPr>
            <a:picLocks noChangeAspect="1"/>
          </p:cNvPicPr>
          <p:nvPr/>
        </p:nvPicPr>
        <p:blipFill>
          <a:blip r:embed="rId2"/>
          <a:stretch>
            <a:fillRect/>
          </a:stretch>
        </p:blipFill>
        <p:spPr>
          <a:xfrm>
            <a:off x="1200150" y="853849"/>
            <a:ext cx="6743700" cy="3911600"/>
          </a:xfrm>
          <a:prstGeom prst="rect">
            <a:avLst/>
          </a:prstGeom>
        </p:spPr>
      </p:pic>
    </p:spTree>
    <p:extLst>
      <p:ext uri="{BB962C8B-B14F-4D97-AF65-F5344CB8AC3E}">
        <p14:creationId xmlns:p14="http://schemas.microsoft.com/office/powerpoint/2010/main" val="302441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Title 1">
            <a:extLst>
              <a:ext uri="{FF2B5EF4-FFF2-40B4-BE49-F238E27FC236}">
                <a16:creationId xmlns:a16="http://schemas.microsoft.com/office/drawing/2014/main" id="{89A5CBAD-C787-4055-A67B-8815E0B8F599}"/>
              </a:ext>
            </a:extLst>
          </p:cNvPr>
          <p:cNvSpPr>
            <a:spLocks noGrp="1"/>
          </p:cNvSpPr>
          <p:nvPr>
            <p:ph type="title"/>
          </p:nvPr>
        </p:nvSpPr>
        <p:spPr/>
        <p:txBody>
          <a:bodyPr/>
          <a:lstStyle/>
          <a:p>
            <a:r>
              <a:rPr lang="en-US" dirty="0"/>
              <a:t>A potential deployment of Egeria</a:t>
            </a:r>
            <a:endParaRPr lang="en-GB" dirty="0"/>
          </a:p>
        </p:txBody>
      </p:sp>
      <p:sp>
        <p:nvSpPr>
          <p:cNvPr id="8" name="Rectangle 7">
            <a:extLst>
              <a:ext uri="{FF2B5EF4-FFF2-40B4-BE49-F238E27FC236}">
                <a16:creationId xmlns:a16="http://schemas.microsoft.com/office/drawing/2014/main" id="{827B111F-7ECA-CA49-B24A-64FBA0EF9211}"/>
              </a:ext>
            </a:extLst>
          </p:cNvPr>
          <p:cNvSpPr/>
          <p:nvPr/>
        </p:nvSpPr>
        <p:spPr>
          <a:xfrm>
            <a:off x="6894797" y="2571750"/>
            <a:ext cx="692776"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000" dirty="0">
                <a:solidFill>
                  <a:srgbClr val="1F497D"/>
                </a:solidFill>
                <a:latin typeface="Calibri"/>
                <a:cs typeface="Calibri"/>
              </a:rPr>
              <a:t>Metadata Server</a:t>
            </a:r>
          </a:p>
        </p:txBody>
      </p:sp>
      <p:sp>
        <p:nvSpPr>
          <p:cNvPr id="9" name="Oval 8">
            <a:extLst>
              <a:ext uri="{FF2B5EF4-FFF2-40B4-BE49-F238E27FC236}">
                <a16:creationId xmlns:a16="http://schemas.microsoft.com/office/drawing/2014/main" id="{0E9C8C19-BB50-084D-8B78-1ED354502F4C}"/>
              </a:ext>
            </a:extLst>
          </p:cNvPr>
          <p:cNvSpPr/>
          <p:nvPr/>
        </p:nvSpPr>
        <p:spPr>
          <a:xfrm>
            <a:off x="4083654" y="2077923"/>
            <a:ext cx="2488861" cy="1436589"/>
          </a:xfrm>
          <a:prstGeom prst="ellipse">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0" name="Oval 9">
            <a:extLst>
              <a:ext uri="{FF2B5EF4-FFF2-40B4-BE49-F238E27FC236}">
                <a16:creationId xmlns:a16="http://schemas.microsoft.com/office/drawing/2014/main" id="{F3457F6A-0DD5-7244-88EC-4CCD7C0FAE31}"/>
              </a:ext>
            </a:extLst>
          </p:cNvPr>
          <p:cNvSpPr/>
          <p:nvPr/>
        </p:nvSpPr>
        <p:spPr>
          <a:xfrm>
            <a:off x="4288919" y="2211844"/>
            <a:ext cx="2078329" cy="1168747"/>
          </a:xfrm>
          <a:prstGeom prst="ellipse">
            <a:avLst/>
          </a:prstGeom>
          <a:solidFill>
            <a:srgbClr val="FFFFFF"/>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800" dirty="0">
                <a:solidFill>
                  <a:srgbClr val="1F497D"/>
                </a:solidFill>
                <a:latin typeface="Calibri"/>
                <a:cs typeface="Calibri"/>
              </a:rPr>
              <a:t>Cohort A</a:t>
            </a:r>
          </a:p>
        </p:txBody>
      </p:sp>
      <p:cxnSp>
        <p:nvCxnSpPr>
          <p:cNvPr id="11" name="Straight Connector 10">
            <a:extLst>
              <a:ext uri="{FF2B5EF4-FFF2-40B4-BE49-F238E27FC236}">
                <a16:creationId xmlns:a16="http://schemas.microsoft.com/office/drawing/2014/main" id="{ABD14205-E876-FC48-A38F-9F5460A81900}"/>
              </a:ext>
            </a:extLst>
          </p:cNvPr>
          <p:cNvCxnSpPr>
            <a:endCxn id="9" idx="1"/>
          </p:cNvCxnSpPr>
          <p:nvPr/>
        </p:nvCxnSpPr>
        <p:spPr bwMode="auto">
          <a:xfrm>
            <a:off x="3812689" y="1921723"/>
            <a:ext cx="635450" cy="366584"/>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 name="Straight Connector 11">
            <a:extLst>
              <a:ext uri="{FF2B5EF4-FFF2-40B4-BE49-F238E27FC236}">
                <a16:creationId xmlns:a16="http://schemas.microsoft.com/office/drawing/2014/main" id="{215BE9F8-EDE3-2E4A-A339-F56E4497B586}"/>
              </a:ext>
            </a:extLst>
          </p:cNvPr>
          <p:cNvCxnSpPr>
            <a:stCxn id="13" idx="3"/>
            <a:endCxn id="9" idx="3"/>
          </p:cNvCxnSpPr>
          <p:nvPr/>
        </p:nvCxnSpPr>
        <p:spPr bwMode="auto">
          <a:xfrm flipV="1">
            <a:off x="3819740" y="3304128"/>
            <a:ext cx="628399" cy="32815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3" name="Oval 12">
            <a:extLst>
              <a:ext uri="{FF2B5EF4-FFF2-40B4-BE49-F238E27FC236}">
                <a16:creationId xmlns:a16="http://schemas.microsoft.com/office/drawing/2014/main" id="{475FD12B-D5F3-A94F-889F-2E5671D641DC}"/>
              </a:ext>
            </a:extLst>
          </p:cNvPr>
          <p:cNvSpPr/>
          <p:nvPr/>
        </p:nvSpPr>
        <p:spPr>
          <a:xfrm>
            <a:off x="3790133" y="3454513"/>
            <a:ext cx="202166" cy="208265"/>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4" name="Rectangle 13">
            <a:extLst>
              <a:ext uri="{FF2B5EF4-FFF2-40B4-BE49-F238E27FC236}">
                <a16:creationId xmlns:a16="http://schemas.microsoft.com/office/drawing/2014/main" id="{DE2DEE68-D8FE-5943-AAF8-C6734533E63D}"/>
              </a:ext>
            </a:extLst>
          </p:cNvPr>
          <p:cNvSpPr/>
          <p:nvPr/>
        </p:nvSpPr>
        <p:spPr>
          <a:xfrm>
            <a:off x="3467852" y="1647470"/>
            <a:ext cx="692776"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000" dirty="0">
                <a:solidFill>
                  <a:srgbClr val="1F497D"/>
                </a:solidFill>
                <a:latin typeface="Calibri"/>
                <a:cs typeface="Calibri"/>
              </a:rPr>
              <a:t>Metadata Server</a:t>
            </a:r>
          </a:p>
        </p:txBody>
      </p:sp>
      <p:cxnSp>
        <p:nvCxnSpPr>
          <p:cNvPr id="15" name="Straight Connector 14">
            <a:extLst>
              <a:ext uri="{FF2B5EF4-FFF2-40B4-BE49-F238E27FC236}">
                <a16:creationId xmlns:a16="http://schemas.microsoft.com/office/drawing/2014/main" id="{3D100CA8-3E26-8F42-96DB-206751D1961B}"/>
              </a:ext>
            </a:extLst>
          </p:cNvPr>
          <p:cNvCxnSpPr>
            <a:stCxn id="9" idx="6"/>
            <a:endCxn id="8" idx="1"/>
          </p:cNvCxnSpPr>
          <p:nvPr/>
        </p:nvCxnSpPr>
        <p:spPr bwMode="auto">
          <a:xfrm flipV="1">
            <a:off x="6572515" y="2796217"/>
            <a:ext cx="322282" cy="1"/>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6" name="Rectangle 15">
            <a:extLst>
              <a:ext uri="{FF2B5EF4-FFF2-40B4-BE49-F238E27FC236}">
                <a16:creationId xmlns:a16="http://schemas.microsoft.com/office/drawing/2014/main" id="{A2EF187D-BA9D-A74E-97CD-EAC88AA92E3C}"/>
              </a:ext>
            </a:extLst>
          </p:cNvPr>
          <p:cNvSpPr/>
          <p:nvPr/>
        </p:nvSpPr>
        <p:spPr>
          <a:xfrm>
            <a:off x="3738817" y="3364725"/>
            <a:ext cx="317630"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GB" sz="900" dirty="0">
                <a:solidFill>
                  <a:srgbClr val="1F497D"/>
                </a:solidFill>
                <a:latin typeface="Calibri"/>
                <a:cs typeface="Calibri"/>
              </a:rPr>
              <a:t>Proxy</a:t>
            </a:r>
          </a:p>
        </p:txBody>
      </p:sp>
      <p:sp>
        <p:nvSpPr>
          <p:cNvPr id="17" name="Rounded Rectangle 16">
            <a:extLst>
              <a:ext uri="{FF2B5EF4-FFF2-40B4-BE49-F238E27FC236}">
                <a16:creationId xmlns:a16="http://schemas.microsoft.com/office/drawing/2014/main" id="{F4F39D2B-138E-9E4D-8B31-29F6B5C40634}"/>
              </a:ext>
            </a:extLst>
          </p:cNvPr>
          <p:cNvSpPr/>
          <p:nvPr/>
        </p:nvSpPr>
        <p:spPr>
          <a:xfrm>
            <a:off x="6956408" y="1958476"/>
            <a:ext cx="571229" cy="333870"/>
          </a:xfrm>
          <a:prstGeom prst="roundRect">
            <a:avLst/>
          </a:prstGeom>
          <a:solidFill>
            <a:schemeClr val="accent5">
              <a:lumMod val="60000"/>
              <a:lumOff val="40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8" name="Rounded Rectangle 17">
            <a:extLst>
              <a:ext uri="{FF2B5EF4-FFF2-40B4-BE49-F238E27FC236}">
                <a16:creationId xmlns:a16="http://schemas.microsoft.com/office/drawing/2014/main" id="{B7184767-77DB-EA43-AA24-FDE250DC826E}"/>
              </a:ext>
            </a:extLst>
          </p:cNvPr>
          <p:cNvSpPr/>
          <p:nvPr/>
        </p:nvSpPr>
        <p:spPr>
          <a:xfrm>
            <a:off x="6975723" y="1989857"/>
            <a:ext cx="525995" cy="269360"/>
          </a:xfrm>
          <a:prstGeom prst="round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9" name="Rectangle 18">
            <a:extLst>
              <a:ext uri="{FF2B5EF4-FFF2-40B4-BE49-F238E27FC236}">
                <a16:creationId xmlns:a16="http://schemas.microsoft.com/office/drawing/2014/main" id="{BB14B4E6-D529-D044-9082-6864E5B663F7}"/>
              </a:ext>
            </a:extLst>
          </p:cNvPr>
          <p:cNvSpPr/>
          <p:nvPr/>
        </p:nvSpPr>
        <p:spPr>
          <a:xfrm>
            <a:off x="6894858" y="2421782"/>
            <a:ext cx="692776" cy="147015"/>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0" name="Straight Connector 19">
            <a:extLst>
              <a:ext uri="{FF2B5EF4-FFF2-40B4-BE49-F238E27FC236}">
                <a16:creationId xmlns:a16="http://schemas.microsoft.com/office/drawing/2014/main" id="{AA7A8CB5-8B70-D84C-84EC-000912D0707D}"/>
              </a:ext>
            </a:extLst>
          </p:cNvPr>
          <p:cNvCxnSpPr>
            <a:stCxn id="19" idx="0"/>
            <a:endCxn id="17" idx="2"/>
          </p:cNvCxnSpPr>
          <p:nvPr/>
        </p:nvCxnSpPr>
        <p:spPr bwMode="auto">
          <a:xfrm flipV="1">
            <a:off x="7241246" y="2292346"/>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1" name="Rounded Rectangle 20">
            <a:extLst>
              <a:ext uri="{FF2B5EF4-FFF2-40B4-BE49-F238E27FC236}">
                <a16:creationId xmlns:a16="http://schemas.microsoft.com/office/drawing/2014/main" id="{4B7A3C75-AB6C-4D4D-BAB9-29DE48C16150}"/>
              </a:ext>
            </a:extLst>
          </p:cNvPr>
          <p:cNvSpPr/>
          <p:nvPr/>
        </p:nvSpPr>
        <p:spPr>
          <a:xfrm>
            <a:off x="3529464" y="1033435"/>
            <a:ext cx="571229" cy="333870"/>
          </a:xfrm>
          <a:prstGeom prst="roundRect">
            <a:avLst/>
          </a:prstGeom>
          <a:solidFill>
            <a:schemeClr val="accent5">
              <a:lumMod val="60000"/>
              <a:lumOff val="40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2" name="Rounded Rectangle 21">
            <a:extLst>
              <a:ext uri="{FF2B5EF4-FFF2-40B4-BE49-F238E27FC236}">
                <a16:creationId xmlns:a16="http://schemas.microsoft.com/office/drawing/2014/main" id="{BC67DA56-4DD6-EE42-8D68-7900D4C5CADF}"/>
              </a:ext>
            </a:extLst>
          </p:cNvPr>
          <p:cNvSpPr/>
          <p:nvPr/>
        </p:nvSpPr>
        <p:spPr>
          <a:xfrm>
            <a:off x="3548779" y="1064816"/>
            <a:ext cx="525995" cy="269360"/>
          </a:xfrm>
          <a:prstGeom prst="round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3" name="Rectangle 22">
            <a:extLst>
              <a:ext uri="{FF2B5EF4-FFF2-40B4-BE49-F238E27FC236}">
                <a16:creationId xmlns:a16="http://schemas.microsoft.com/office/drawing/2014/main" id="{AB8C9F38-3BA1-3F45-B2FA-C4CF510F0E54}"/>
              </a:ext>
            </a:extLst>
          </p:cNvPr>
          <p:cNvSpPr/>
          <p:nvPr/>
        </p:nvSpPr>
        <p:spPr>
          <a:xfrm>
            <a:off x="3467914" y="1496741"/>
            <a:ext cx="692776" cy="147015"/>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4" name="Straight Connector 23">
            <a:extLst>
              <a:ext uri="{FF2B5EF4-FFF2-40B4-BE49-F238E27FC236}">
                <a16:creationId xmlns:a16="http://schemas.microsoft.com/office/drawing/2014/main" id="{09A801A1-A952-224E-880D-41D58E1969D3}"/>
              </a:ext>
            </a:extLst>
          </p:cNvPr>
          <p:cNvCxnSpPr>
            <a:stCxn id="23" idx="0"/>
            <a:endCxn id="21" idx="2"/>
          </p:cNvCxnSpPr>
          <p:nvPr/>
        </p:nvCxnSpPr>
        <p:spPr bwMode="auto">
          <a:xfrm flipV="1">
            <a:off x="3814302" y="1367305"/>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30" name="Straight Connector 29">
            <a:extLst>
              <a:ext uri="{FF2B5EF4-FFF2-40B4-BE49-F238E27FC236}">
                <a16:creationId xmlns:a16="http://schemas.microsoft.com/office/drawing/2014/main" id="{E4DEBF50-FE8A-354F-83ED-4DE9A989C70C}"/>
              </a:ext>
            </a:extLst>
          </p:cNvPr>
          <p:cNvCxnSpPr>
            <a:cxnSpLocks/>
            <a:endCxn id="16" idx="1"/>
          </p:cNvCxnSpPr>
          <p:nvPr/>
        </p:nvCxnSpPr>
        <p:spPr bwMode="auto">
          <a:xfrm>
            <a:off x="3543277" y="3589192"/>
            <a:ext cx="195540"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1" name="Can 30">
            <a:extLst>
              <a:ext uri="{FF2B5EF4-FFF2-40B4-BE49-F238E27FC236}">
                <a16:creationId xmlns:a16="http://schemas.microsoft.com/office/drawing/2014/main" id="{FF11FAD0-6099-764D-997B-30B15D282ECB}"/>
              </a:ext>
            </a:extLst>
          </p:cNvPr>
          <p:cNvSpPr/>
          <p:nvPr/>
        </p:nvSpPr>
        <p:spPr>
          <a:xfrm>
            <a:off x="3661841" y="2213362"/>
            <a:ext cx="307900" cy="230880"/>
          </a:xfrm>
          <a:prstGeom prst="can">
            <a:avLst/>
          </a:prstGeom>
          <a:solidFill>
            <a:srgbClr val="948A54"/>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32" name="Straight Connector 31">
            <a:extLst>
              <a:ext uri="{FF2B5EF4-FFF2-40B4-BE49-F238E27FC236}">
                <a16:creationId xmlns:a16="http://schemas.microsoft.com/office/drawing/2014/main" id="{FCB4B04A-9498-3645-AB0D-BBF90425EB66}"/>
              </a:ext>
            </a:extLst>
          </p:cNvPr>
          <p:cNvCxnSpPr>
            <a:stCxn id="31" idx="1"/>
            <a:endCxn id="14" idx="2"/>
          </p:cNvCxnSpPr>
          <p:nvPr/>
        </p:nvCxnSpPr>
        <p:spPr bwMode="auto">
          <a:xfrm flipH="1" flipV="1">
            <a:off x="3814240" y="2096404"/>
            <a:ext cx="1551" cy="11695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5" name="Can 34">
            <a:extLst>
              <a:ext uri="{FF2B5EF4-FFF2-40B4-BE49-F238E27FC236}">
                <a16:creationId xmlns:a16="http://schemas.microsoft.com/office/drawing/2014/main" id="{16FDAE3B-8599-FB4F-B1DE-28637C4E3A14}"/>
              </a:ext>
            </a:extLst>
          </p:cNvPr>
          <p:cNvSpPr/>
          <p:nvPr/>
        </p:nvSpPr>
        <p:spPr>
          <a:xfrm>
            <a:off x="7085685" y="3135363"/>
            <a:ext cx="307900" cy="230880"/>
          </a:xfrm>
          <a:prstGeom prst="can">
            <a:avLst/>
          </a:prstGeom>
          <a:solidFill>
            <a:srgbClr val="948A54"/>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36" name="Straight Connector 35">
            <a:extLst>
              <a:ext uri="{FF2B5EF4-FFF2-40B4-BE49-F238E27FC236}">
                <a16:creationId xmlns:a16="http://schemas.microsoft.com/office/drawing/2014/main" id="{94BE0803-F02C-F445-8CDC-D9C224925B83}"/>
              </a:ext>
            </a:extLst>
          </p:cNvPr>
          <p:cNvCxnSpPr>
            <a:stCxn id="35" idx="1"/>
            <a:endCxn id="8" idx="2"/>
          </p:cNvCxnSpPr>
          <p:nvPr/>
        </p:nvCxnSpPr>
        <p:spPr bwMode="auto">
          <a:xfrm flipV="1">
            <a:off x="7239635" y="3020684"/>
            <a:ext cx="1550" cy="114679"/>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7" name="TextBox 36">
            <a:extLst>
              <a:ext uri="{FF2B5EF4-FFF2-40B4-BE49-F238E27FC236}">
                <a16:creationId xmlns:a16="http://schemas.microsoft.com/office/drawing/2014/main" id="{058BBF88-D201-1B44-A6E7-CC81E4DE908C}"/>
              </a:ext>
            </a:extLst>
          </p:cNvPr>
          <p:cNvSpPr txBox="1"/>
          <p:nvPr/>
        </p:nvSpPr>
        <p:spPr bwMode="auto">
          <a:xfrm>
            <a:off x="6484263" y="1521263"/>
            <a:ext cx="1513843" cy="307777"/>
          </a:xfrm>
          <a:prstGeom prst="rect">
            <a:avLst/>
          </a:prstGeom>
          <a:noFill/>
          <a:ln w="9525">
            <a:noFill/>
            <a:miter lim="800000"/>
            <a:headEnd/>
            <a:tailEnd/>
          </a:ln>
        </p:spPr>
        <p:txBody>
          <a:bodyPr wrap="square" rtlCol="0">
            <a:prstTxWarp prst="textNoShape">
              <a:avLst/>
            </a:prstTxWarp>
            <a:spAutoFit/>
          </a:bodyPr>
          <a:lstStyle/>
          <a:p>
            <a:pPr algn="ctr"/>
            <a:r>
              <a:rPr lang="en-GB" sz="1400" dirty="0">
                <a:latin typeface="Calibri" pitchFamily="-1" charset="0"/>
              </a:rPr>
              <a:t>Chief Data Office</a:t>
            </a:r>
          </a:p>
        </p:txBody>
      </p:sp>
      <p:sp>
        <p:nvSpPr>
          <p:cNvPr id="38" name="TextBox 37">
            <a:extLst>
              <a:ext uri="{FF2B5EF4-FFF2-40B4-BE49-F238E27FC236}">
                <a16:creationId xmlns:a16="http://schemas.microsoft.com/office/drawing/2014/main" id="{0652E973-8940-6545-827C-1ADCCF8AA988}"/>
              </a:ext>
            </a:extLst>
          </p:cNvPr>
          <p:cNvSpPr txBox="1"/>
          <p:nvPr/>
        </p:nvSpPr>
        <p:spPr bwMode="auto">
          <a:xfrm>
            <a:off x="4263261" y="1390936"/>
            <a:ext cx="1513843" cy="307777"/>
          </a:xfrm>
          <a:prstGeom prst="rect">
            <a:avLst/>
          </a:prstGeom>
          <a:noFill/>
          <a:ln w="9525">
            <a:noFill/>
            <a:miter lim="800000"/>
            <a:headEnd/>
            <a:tailEnd/>
          </a:ln>
        </p:spPr>
        <p:txBody>
          <a:bodyPr wrap="square" rtlCol="0">
            <a:prstTxWarp prst="textNoShape">
              <a:avLst/>
            </a:prstTxWarp>
            <a:spAutoFit/>
          </a:bodyPr>
          <a:lstStyle/>
          <a:p>
            <a:r>
              <a:rPr lang="en-GB" sz="1400" dirty="0">
                <a:latin typeface="Calibri" pitchFamily="-1" charset="0"/>
              </a:rPr>
              <a:t>Data Lake</a:t>
            </a:r>
          </a:p>
        </p:txBody>
      </p:sp>
      <p:sp>
        <p:nvSpPr>
          <p:cNvPr id="39" name="TextBox 38">
            <a:extLst>
              <a:ext uri="{FF2B5EF4-FFF2-40B4-BE49-F238E27FC236}">
                <a16:creationId xmlns:a16="http://schemas.microsoft.com/office/drawing/2014/main" id="{0431824D-6E7E-4B40-877C-8622E22A4CCA}"/>
              </a:ext>
            </a:extLst>
          </p:cNvPr>
          <p:cNvSpPr txBox="1"/>
          <p:nvPr/>
        </p:nvSpPr>
        <p:spPr bwMode="auto">
          <a:xfrm>
            <a:off x="3530447" y="3903446"/>
            <a:ext cx="1012951" cy="523220"/>
          </a:xfrm>
          <a:prstGeom prst="rect">
            <a:avLst/>
          </a:prstGeom>
          <a:noFill/>
          <a:ln w="9525">
            <a:noFill/>
            <a:miter lim="800000"/>
            <a:headEnd/>
            <a:tailEnd/>
          </a:ln>
        </p:spPr>
        <p:txBody>
          <a:bodyPr wrap="square" rtlCol="0">
            <a:prstTxWarp prst="textNoShape">
              <a:avLst/>
            </a:prstTxWarp>
            <a:spAutoFit/>
          </a:bodyPr>
          <a:lstStyle/>
          <a:p>
            <a:r>
              <a:rPr lang="en-GB" sz="1400" dirty="0">
                <a:latin typeface="Calibri" pitchFamily="-1" charset="0"/>
              </a:rPr>
              <a:t>Systems of Record</a:t>
            </a:r>
          </a:p>
        </p:txBody>
      </p:sp>
      <p:sp>
        <p:nvSpPr>
          <p:cNvPr id="40" name="Rectangle 39">
            <a:extLst>
              <a:ext uri="{FF2B5EF4-FFF2-40B4-BE49-F238E27FC236}">
                <a16:creationId xmlns:a16="http://schemas.microsoft.com/office/drawing/2014/main" id="{1E030E52-4BC4-3F44-9F9E-73AE4E7E481D}"/>
              </a:ext>
            </a:extLst>
          </p:cNvPr>
          <p:cNvSpPr/>
          <p:nvPr/>
        </p:nvSpPr>
        <p:spPr>
          <a:xfrm>
            <a:off x="2850501" y="3410071"/>
            <a:ext cx="692776" cy="448934"/>
          </a:xfrm>
          <a:prstGeom prst="rect">
            <a:avLst/>
          </a:prstGeom>
          <a:solidFill>
            <a:srgbClr val="C0504D"/>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2" name="Rounded Rectangle 41">
            <a:extLst>
              <a:ext uri="{FF2B5EF4-FFF2-40B4-BE49-F238E27FC236}">
                <a16:creationId xmlns:a16="http://schemas.microsoft.com/office/drawing/2014/main" id="{A18A7B27-324A-C64C-B2B1-2397C144C945}"/>
              </a:ext>
            </a:extLst>
          </p:cNvPr>
          <p:cNvSpPr/>
          <p:nvPr/>
        </p:nvSpPr>
        <p:spPr>
          <a:xfrm>
            <a:off x="2912113" y="2796036"/>
            <a:ext cx="571229" cy="333870"/>
          </a:xfrm>
          <a:prstGeom prst="roundRect">
            <a:avLst/>
          </a:prstGeom>
          <a:solidFill>
            <a:schemeClr val="bg1"/>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3" name="Rounded Rectangle 42">
            <a:extLst>
              <a:ext uri="{FF2B5EF4-FFF2-40B4-BE49-F238E27FC236}">
                <a16:creationId xmlns:a16="http://schemas.microsoft.com/office/drawing/2014/main" id="{1FE891A7-FCC6-D04F-AC8E-7DC6B800EA14}"/>
              </a:ext>
            </a:extLst>
          </p:cNvPr>
          <p:cNvSpPr/>
          <p:nvPr/>
        </p:nvSpPr>
        <p:spPr>
          <a:xfrm>
            <a:off x="2931428" y="2827417"/>
            <a:ext cx="525995" cy="269360"/>
          </a:xfrm>
          <a:prstGeom prst="roundRect">
            <a:avLst/>
          </a:prstGeom>
          <a:solidFill>
            <a:srgbClr val="F2DCDB"/>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44" name="Rectangle 43">
            <a:extLst>
              <a:ext uri="{FF2B5EF4-FFF2-40B4-BE49-F238E27FC236}">
                <a16:creationId xmlns:a16="http://schemas.microsoft.com/office/drawing/2014/main" id="{2C46270B-E968-7E4B-8332-73EB3671C27C}"/>
              </a:ext>
            </a:extLst>
          </p:cNvPr>
          <p:cNvSpPr/>
          <p:nvPr/>
        </p:nvSpPr>
        <p:spPr>
          <a:xfrm>
            <a:off x="2850563" y="3259342"/>
            <a:ext cx="692776" cy="147015"/>
          </a:xfrm>
          <a:prstGeom prst="rect">
            <a:avLst/>
          </a:prstGeom>
          <a:solidFill>
            <a:schemeClr val="accent2">
              <a:lumMod val="20000"/>
              <a:lumOff val="80000"/>
            </a:schemeClr>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45" name="Straight Connector 44">
            <a:extLst>
              <a:ext uri="{FF2B5EF4-FFF2-40B4-BE49-F238E27FC236}">
                <a16:creationId xmlns:a16="http://schemas.microsoft.com/office/drawing/2014/main" id="{D961E1C4-FD96-A94B-B5B3-795036B91F07}"/>
              </a:ext>
            </a:extLst>
          </p:cNvPr>
          <p:cNvCxnSpPr>
            <a:stCxn id="44" idx="0"/>
            <a:endCxn id="42" idx="2"/>
          </p:cNvCxnSpPr>
          <p:nvPr/>
        </p:nvCxnSpPr>
        <p:spPr bwMode="auto">
          <a:xfrm flipV="1">
            <a:off x="3196951" y="3129906"/>
            <a:ext cx="777" cy="129436"/>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6" name="Can 45">
            <a:extLst>
              <a:ext uri="{FF2B5EF4-FFF2-40B4-BE49-F238E27FC236}">
                <a16:creationId xmlns:a16="http://schemas.microsoft.com/office/drawing/2014/main" id="{73E0FDA2-2E07-6144-A535-3F7FE6E462F3}"/>
              </a:ext>
            </a:extLst>
          </p:cNvPr>
          <p:cNvSpPr/>
          <p:nvPr/>
        </p:nvSpPr>
        <p:spPr>
          <a:xfrm>
            <a:off x="3044490" y="3975963"/>
            <a:ext cx="307900" cy="230880"/>
          </a:xfrm>
          <a:prstGeom prst="can">
            <a:avLst/>
          </a:prstGeom>
          <a:solidFill>
            <a:srgbClr val="C0504D"/>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47" name="Straight Connector 46">
            <a:extLst>
              <a:ext uri="{FF2B5EF4-FFF2-40B4-BE49-F238E27FC236}">
                <a16:creationId xmlns:a16="http://schemas.microsoft.com/office/drawing/2014/main" id="{93476E1F-F254-144E-8065-A333946C646E}"/>
              </a:ext>
            </a:extLst>
          </p:cNvPr>
          <p:cNvCxnSpPr>
            <a:stCxn id="46" idx="1"/>
          </p:cNvCxnSpPr>
          <p:nvPr/>
        </p:nvCxnSpPr>
        <p:spPr bwMode="auto">
          <a:xfrm flipH="1" flipV="1">
            <a:off x="3196889" y="3859005"/>
            <a:ext cx="1551" cy="11695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 name="Slide Number Placeholder 3">
            <a:extLst>
              <a:ext uri="{FF2B5EF4-FFF2-40B4-BE49-F238E27FC236}">
                <a16:creationId xmlns:a16="http://schemas.microsoft.com/office/drawing/2014/main" id="{539084B3-8838-3E4D-80DD-F8B13495B309}"/>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8</a:t>
            </a:fld>
            <a:endParaRPr lang="en-US" sz="1000"/>
          </a:p>
        </p:txBody>
      </p:sp>
      <p:sp>
        <p:nvSpPr>
          <p:cNvPr id="2" name="Rectangle 1">
            <a:extLst>
              <a:ext uri="{FF2B5EF4-FFF2-40B4-BE49-F238E27FC236}">
                <a16:creationId xmlns:a16="http://schemas.microsoft.com/office/drawing/2014/main" id="{EA585981-1341-2B46-8A23-07475FF86704}"/>
              </a:ext>
            </a:extLst>
          </p:cNvPr>
          <p:cNvSpPr/>
          <p:nvPr/>
        </p:nvSpPr>
        <p:spPr>
          <a:xfrm>
            <a:off x="1909878" y="1315103"/>
            <a:ext cx="1188696" cy="34955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Virtualizer</a:t>
            </a:r>
          </a:p>
        </p:txBody>
      </p:sp>
      <p:sp>
        <p:nvSpPr>
          <p:cNvPr id="41" name="Rectangle 40">
            <a:extLst>
              <a:ext uri="{FF2B5EF4-FFF2-40B4-BE49-F238E27FC236}">
                <a16:creationId xmlns:a16="http://schemas.microsoft.com/office/drawing/2014/main" id="{E3DFA00E-12D6-7E4C-8E63-A13BD9FF70D8}"/>
              </a:ext>
            </a:extLst>
          </p:cNvPr>
          <p:cNvSpPr/>
          <p:nvPr/>
        </p:nvSpPr>
        <p:spPr>
          <a:xfrm>
            <a:off x="1909879" y="1864668"/>
            <a:ext cx="1188695" cy="349555"/>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Security-Sync</a:t>
            </a:r>
          </a:p>
        </p:txBody>
      </p:sp>
      <p:cxnSp>
        <p:nvCxnSpPr>
          <p:cNvPr id="48" name="Straight Connector 47">
            <a:extLst>
              <a:ext uri="{FF2B5EF4-FFF2-40B4-BE49-F238E27FC236}">
                <a16:creationId xmlns:a16="http://schemas.microsoft.com/office/drawing/2014/main" id="{3E705CA9-8BCF-4A49-8841-09011CC4D523}"/>
              </a:ext>
            </a:extLst>
          </p:cNvPr>
          <p:cNvCxnSpPr>
            <a:cxnSpLocks/>
            <a:endCxn id="9" idx="4"/>
          </p:cNvCxnSpPr>
          <p:nvPr/>
        </p:nvCxnSpPr>
        <p:spPr bwMode="auto">
          <a:xfrm flipH="1" flipV="1">
            <a:off x="5328085" y="3514512"/>
            <a:ext cx="264146" cy="66318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9" name="Rectangle 48">
            <a:extLst>
              <a:ext uri="{FF2B5EF4-FFF2-40B4-BE49-F238E27FC236}">
                <a16:creationId xmlns:a16="http://schemas.microsoft.com/office/drawing/2014/main" id="{F0D1387F-858E-AD41-9533-83FE52DE1EFA}"/>
              </a:ext>
            </a:extLst>
          </p:cNvPr>
          <p:cNvSpPr/>
          <p:nvPr/>
        </p:nvSpPr>
        <p:spPr>
          <a:xfrm>
            <a:off x="5247393" y="3903446"/>
            <a:ext cx="692776" cy="448934"/>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000" dirty="0">
                <a:solidFill>
                  <a:srgbClr val="1F497D"/>
                </a:solidFill>
                <a:latin typeface="Calibri"/>
                <a:cs typeface="Calibri"/>
              </a:rPr>
              <a:t>Metadata</a:t>
            </a:r>
          </a:p>
          <a:p>
            <a:pPr algn="ctr"/>
            <a:r>
              <a:rPr lang="en-GB" sz="1000" dirty="0">
                <a:solidFill>
                  <a:srgbClr val="1F497D"/>
                </a:solidFill>
                <a:latin typeface="Calibri"/>
                <a:cs typeface="Calibri"/>
              </a:rPr>
              <a:t>Server</a:t>
            </a:r>
          </a:p>
        </p:txBody>
      </p:sp>
      <p:sp>
        <p:nvSpPr>
          <p:cNvPr id="50" name="Rectangle 49">
            <a:extLst>
              <a:ext uri="{FF2B5EF4-FFF2-40B4-BE49-F238E27FC236}">
                <a16:creationId xmlns:a16="http://schemas.microsoft.com/office/drawing/2014/main" id="{9A4FB80F-1FF1-774A-9C8D-584D3A108929}"/>
              </a:ext>
            </a:extLst>
          </p:cNvPr>
          <p:cNvSpPr/>
          <p:nvPr/>
        </p:nvSpPr>
        <p:spPr>
          <a:xfrm>
            <a:off x="5247455" y="3752717"/>
            <a:ext cx="692776" cy="147015"/>
          </a:xfrm>
          <a:prstGeom prst="rect">
            <a:avLst/>
          </a:prstGeom>
          <a:solidFill>
            <a:srgbClr val="6DCCDE"/>
          </a:solidFill>
          <a:ln w="3175"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51" name="Can 50">
            <a:extLst>
              <a:ext uri="{FF2B5EF4-FFF2-40B4-BE49-F238E27FC236}">
                <a16:creationId xmlns:a16="http://schemas.microsoft.com/office/drawing/2014/main" id="{ECF6CB26-99DD-0948-925F-2F2AA80F93C8}"/>
              </a:ext>
            </a:extLst>
          </p:cNvPr>
          <p:cNvSpPr/>
          <p:nvPr/>
        </p:nvSpPr>
        <p:spPr>
          <a:xfrm>
            <a:off x="5441382" y="4469338"/>
            <a:ext cx="307900" cy="230880"/>
          </a:xfrm>
          <a:prstGeom prst="can">
            <a:avLst/>
          </a:prstGeom>
          <a:solidFill>
            <a:srgbClr val="948A54"/>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52" name="Straight Connector 51">
            <a:extLst>
              <a:ext uri="{FF2B5EF4-FFF2-40B4-BE49-F238E27FC236}">
                <a16:creationId xmlns:a16="http://schemas.microsoft.com/office/drawing/2014/main" id="{A98C3BFC-BF31-024B-80AB-EF5656FC41CA}"/>
              </a:ext>
            </a:extLst>
          </p:cNvPr>
          <p:cNvCxnSpPr>
            <a:stCxn id="51" idx="1"/>
            <a:endCxn id="49" idx="2"/>
          </p:cNvCxnSpPr>
          <p:nvPr/>
        </p:nvCxnSpPr>
        <p:spPr bwMode="auto">
          <a:xfrm flipH="1" flipV="1">
            <a:off x="5593781" y="4352380"/>
            <a:ext cx="1551" cy="116958"/>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3" name="Rectangle 52">
            <a:extLst>
              <a:ext uri="{FF2B5EF4-FFF2-40B4-BE49-F238E27FC236}">
                <a16:creationId xmlns:a16="http://schemas.microsoft.com/office/drawing/2014/main" id="{802AB947-87F7-7E4E-A5E0-7EB0703D1075}"/>
              </a:ext>
            </a:extLst>
          </p:cNvPr>
          <p:cNvSpPr/>
          <p:nvPr/>
        </p:nvSpPr>
        <p:spPr>
          <a:xfrm>
            <a:off x="6376918" y="3638882"/>
            <a:ext cx="1173837" cy="34955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Data Platform</a:t>
            </a:r>
          </a:p>
        </p:txBody>
      </p:sp>
      <p:cxnSp>
        <p:nvCxnSpPr>
          <p:cNvPr id="6" name="Straight Connector 5">
            <a:extLst>
              <a:ext uri="{FF2B5EF4-FFF2-40B4-BE49-F238E27FC236}">
                <a16:creationId xmlns:a16="http://schemas.microsoft.com/office/drawing/2014/main" id="{687C1CA6-A895-8F4A-8817-D5788DC73960}"/>
              </a:ext>
            </a:extLst>
          </p:cNvPr>
          <p:cNvCxnSpPr>
            <a:cxnSpLocks/>
            <a:stCxn id="53" idx="1"/>
            <a:endCxn id="49" idx="3"/>
          </p:cNvCxnSpPr>
          <p:nvPr/>
        </p:nvCxnSpPr>
        <p:spPr>
          <a:xfrm flipH="1">
            <a:off x="5940169" y="3813659"/>
            <a:ext cx="436749" cy="314254"/>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068AECB-4977-224D-8532-101BEF9D66F5}"/>
              </a:ext>
            </a:extLst>
          </p:cNvPr>
          <p:cNvCxnSpPr>
            <a:cxnSpLocks/>
            <a:stCxn id="14" idx="1"/>
            <a:endCxn id="2" idx="3"/>
          </p:cNvCxnSpPr>
          <p:nvPr/>
        </p:nvCxnSpPr>
        <p:spPr>
          <a:xfrm flipH="1" flipV="1">
            <a:off x="3098574" y="1489880"/>
            <a:ext cx="369278" cy="382057"/>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AFB035D1-60E6-9E4B-B935-943B2A70597C}"/>
              </a:ext>
            </a:extLst>
          </p:cNvPr>
          <p:cNvCxnSpPr>
            <a:cxnSpLocks/>
            <a:stCxn id="14" idx="1"/>
            <a:endCxn id="41" idx="3"/>
          </p:cNvCxnSpPr>
          <p:nvPr/>
        </p:nvCxnSpPr>
        <p:spPr>
          <a:xfrm flipH="1">
            <a:off x="3098574" y="1871937"/>
            <a:ext cx="369278" cy="167509"/>
          </a:xfrm>
          <a:prstGeom prst="line">
            <a:avLst/>
          </a:prstGeom>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D810F746-2BB1-7F4A-BA65-505691857F4D}"/>
              </a:ext>
            </a:extLst>
          </p:cNvPr>
          <p:cNvSpPr>
            <a:spLocks noChangeArrowheads="1"/>
          </p:cNvSpPr>
          <p:nvPr/>
        </p:nvSpPr>
        <p:spPr bwMode="auto">
          <a:xfrm>
            <a:off x="520297" y="1873932"/>
            <a:ext cx="1084246" cy="331029"/>
          </a:xfrm>
          <a:prstGeom prst="roundRect">
            <a:avLst>
              <a:gd name="adj" fmla="val 16667"/>
            </a:avLst>
          </a:prstGeom>
          <a:solidFill>
            <a:srgbClr val="FDEADA"/>
          </a:solidFill>
          <a:ln w="9525">
            <a:solidFill>
              <a:schemeClr val="tx2"/>
            </a:solidFill>
            <a:round/>
            <a:headEnd/>
            <a:tailEnd/>
          </a:ln>
          <a:effectLst>
            <a:outerShdw blurRad="40000" dist="23000" dir="5400000" rotWithShape="0">
              <a:srgbClr val="808080">
                <a:alpha val="34999"/>
              </a:srgbClr>
            </a:outerShdw>
          </a:effectLst>
        </p:spPr>
        <p:txBody>
          <a:bodyPr anchor="ctr"/>
          <a:lstStyle/>
          <a:p>
            <a:pPr algn="ctr">
              <a:defRPr/>
            </a:pPr>
            <a:r>
              <a:rPr lang="en-GB" sz="1100" dirty="0">
                <a:solidFill>
                  <a:srgbClr val="1F497D"/>
                </a:solidFill>
                <a:latin typeface="Calibri"/>
                <a:ea typeface="+mn-ea"/>
                <a:cs typeface="Calibri"/>
              </a:rPr>
              <a:t>Apache Ranger</a:t>
            </a:r>
          </a:p>
        </p:txBody>
      </p:sp>
      <p:sp>
        <p:nvSpPr>
          <p:cNvPr id="61" name="Rounded Rectangle 60">
            <a:extLst>
              <a:ext uri="{FF2B5EF4-FFF2-40B4-BE49-F238E27FC236}">
                <a16:creationId xmlns:a16="http://schemas.microsoft.com/office/drawing/2014/main" id="{0170E912-A16F-7945-BF87-536075833162}"/>
              </a:ext>
            </a:extLst>
          </p:cNvPr>
          <p:cNvSpPr>
            <a:spLocks noChangeArrowheads="1"/>
          </p:cNvSpPr>
          <p:nvPr/>
        </p:nvSpPr>
        <p:spPr bwMode="auto">
          <a:xfrm>
            <a:off x="517134" y="1327565"/>
            <a:ext cx="1084246" cy="330184"/>
          </a:xfrm>
          <a:prstGeom prst="roundRect">
            <a:avLst>
              <a:gd name="adj" fmla="val 16667"/>
            </a:avLst>
          </a:prstGeom>
          <a:solidFill>
            <a:srgbClr val="DCE6F2"/>
          </a:solidFill>
          <a:ln w="9525">
            <a:solidFill>
              <a:schemeClr val="tx2"/>
            </a:solidFill>
            <a:round/>
            <a:headEnd/>
            <a:tailEnd/>
          </a:ln>
          <a:effectLst>
            <a:outerShdw blurRad="40000" dist="23000" dir="5400000" rotWithShape="0">
              <a:srgbClr val="808080">
                <a:alpha val="34999"/>
              </a:srgbClr>
            </a:outerShdw>
          </a:effectLst>
        </p:spPr>
        <p:txBody>
          <a:bodyPr anchor="ctr"/>
          <a:lstStyle/>
          <a:p>
            <a:pPr algn="ctr">
              <a:defRPr/>
            </a:pPr>
            <a:r>
              <a:rPr lang="en-GB" sz="1100" dirty="0">
                <a:solidFill>
                  <a:srgbClr val="1F497D"/>
                </a:solidFill>
                <a:latin typeface="Calibri"/>
                <a:ea typeface="+mn-ea"/>
                <a:cs typeface="Calibri"/>
              </a:rPr>
              <a:t>Data Virtualization</a:t>
            </a:r>
          </a:p>
        </p:txBody>
      </p:sp>
      <p:sp>
        <p:nvSpPr>
          <p:cNvPr id="62" name="Up-Down Arrow 61">
            <a:extLst>
              <a:ext uri="{FF2B5EF4-FFF2-40B4-BE49-F238E27FC236}">
                <a16:creationId xmlns:a16="http://schemas.microsoft.com/office/drawing/2014/main" id="{9DA2C787-ACBC-2540-8D5E-9ED75049ACB0}"/>
              </a:ext>
            </a:extLst>
          </p:cNvPr>
          <p:cNvSpPr>
            <a:spLocks noChangeArrowheads="1"/>
          </p:cNvSpPr>
          <p:nvPr/>
        </p:nvSpPr>
        <p:spPr bwMode="auto">
          <a:xfrm>
            <a:off x="994012" y="1665350"/>
            <a:ext cx="106764" cy="191693"/>
          </a:xfrm>
          <a:prstGeom prst="upDownArrow">
            <a:avLst>
              <a:gd name="adj1" fmla="val 50000"/>
              <a:gd name="adj2" fmla="val 50009"/>
            </a:avLst>
          </a:prstGeom>
          <a:solidFill>
            <a:srgbClr val="FFFFFF"/>
          </a:solidFill>
          <a:ln w="9525">
            <a:solidFill>
              <a:schemeClr val="tx2"/>
            </a:solidFill>
            <a:miter lim="800000"/>
            <a:headEnd/>
            <a:tailEnd/>
          </a:ln>
          <a:effectLst>
            <a:outerShdw blurRad="40000" dist="23000" dir="5400000" rotWithShape="0">
              <a:srgbClr val="808080">
                <a:alpha val="34999"/>
              </a:srgbClr>
            </a:outerShdw>
          </a:effectLst>
        </p:spPr>
        <p:txBody>
          <a:bodyPr anchor="ctr"/>
          <a:lstStyle/>
          <a:p>
            <a:pPr algn="ctr">
              <a:defRPr/>
            </a:pPr>
            <a:endParaRPr lang="en-GB" sz="1100" dirty="0">
              <a:solidFill>
                <a:srgbClr val="1F497D"/>
              </a:solidFill>
              <a:latin typeface="Calibri"/>
              <a:ea typeface="+mn-ea"/>
              <a:cs typeface="Calibri"/>
            </a:endParaRPr>
          </a:p>
        </p:txBody>
      </p:sp>
      <p:cxnSp>
        <p:nvCxnSpPr>
          <p:cNvPr id="64" name="Straight Connector 63">
            <a:extLst>
              <a:ext uri="{FF2B5EF4-FFF2-40B4-BE49-F238E27FC236}">
                <a16:creationId xmlns:a16="http://schemas.microsoft.com/office/drawing/2014/main" id="{79E2C43C-A846-0242-99E6-DF244A547A72}"/>
              </a:ext>
            </a:extLst>
          </p:cNvPr>
          <p:cNvCxnSpPr>
            <a:cxnSpLocks/>
            <a:stCxn id="60" idx="3"/>
            <a:endCxn id="41" idx="1"/>
          </p:cNvCxnSpPr>
          <p:nvPr/>
        </p:nvCxnSpPr>
        <p:spPr>
          <a:xfrm flipV="1">
            <a:off x="1604543" y="2039446"/>
            <a:ext cx="305336"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B8F43DA-94B4-784B-BAD6-376BD55B77A3}"/>
              </a:ext>
            </a:extLst>
          </p:cNvPr>
          <p:cNvCxnSpPr>
            <a:cxnSpLocks/>
            <a:stCxn id="61" idx="3"/>
            <a:endCxn id="2" idx="1"/>
          </p:cNvCxnSpPr>
          <p:nvPr/>
        </p:nvCxnSpPr>
        <p:spPr>
          <a:xfrm flipV="1">
            <a:off x="1601380" y="1489880"/>
            <a:ext cx="308498" cy="2777"/>
          </a:xfrm>
          <a:prstGeom prst="line">
            <a:avLst/>
          </a:prstGeom>
        </p:spPr>
        <p:style>
          <a:lnRef idx="1">
            <a:schemeClr val="accent1"/>
          </a:lnRef>
          <a:fillRef idx="0">
            <a:schemeClr val="accent1"/>
          </a:fillRef>
          <a:effectRef idx="0">
            <a:schemeClr val="accent1"/>
          </a:effectRef>
          <a:fontRef idx="minor">
            <a:schemeClr val="tx1"/>
          </a:fontRef>
        </p:style>
      </p:cxnSp>
      <p:sp>
        <p:nvSpPr>
          <p:cNvPr id="74" name="Rectangle 73">
            <a:extLst>
              <a:ext uri="{FF2B5EF4-FFF2-40B4-BE49-F238E27FC236}">
                <a16:creationId xmlns:a16="http://schemas.microsoft.com/office/drawing/2014/main" id="{F0C93814-8AF2-C64C-8F65-9DCA3C2FFE1D}"/>
              </a:ext>
            </a:extLst>
          </p:cNvPr>
          <p:cNvSpPr/>
          <p:nvPr/>
        </p:nvSpPr>
        <p:spPr>
          <a:xfrm>
            <a:off x="7811532" y="2625179"/>
            <a:ext cx="1188695" cy="349555"/>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Stewardship</a:t>
            </a:r>
          </a:p>
        </p:txBody>
      </p:sp>
      <p:cxnSp>
        <p:nvCxnSpPr>
          <p:cNvPr id="75" name="Straight Connector 74">
            <a:extLst>
              <a:ext uri="{FF2B5EF4-FFF2-40B4-BE49-F238E27FC236}">
                <a16:creationId xmlns:a16="http://schemas.microsoft.com/office/drawing/2014/main" id="{2E4B0908-F363-664E-A7B8-3FB5620EDD41}"/>
              </a:ext>
            </a:extLst>
          </p:cNvPr>
          <p:cNvCxnSpPr>
            <a:cxnSpLocks/>
            <a:stCxn id="8" idx="3"/>
            <a:endCxn id="74" idx="1"/>
          </p:cNvCxnSpPr>
          <p:nvPr/>
        </p:nvCxnSpPr>
        <p:spPr>
          <a:xfrm>
            <a:off x="7587573" y="2796217"/>
            <a:ext cx="223959" cy="3740"/>
          </a:xfrm>
          <a:prstGeom prst="line">
            <a:avLst/>
          </a:prstGeom>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97B8E4C8-2D68-6C4A-BCB9-52A70046FA8E}"/>
              </a:ext>
            </a:extLst>
          </p:cNvPr>
          <p:cNvSpPr/>
          <p:nvPr/>
        </p:nvSpPr>
        <p:spPr>
          <a:xfrm>
            <a:off x="6362060" y="4410541"/>
            <a:ext cx="1223962" cy="349555"/>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Stewardship</a:t>
            </a:r>
          </a:p>
        </p:txBody>
      </p:sp>
      <p:cxnSp>
        <p:nvCxnSpPr>
          <p:cNvPr id="57" name="Straight Connector 56">
            <a:extLst>
              <a:ext uri="{FF2B5EF4-FFF2-40B4-BE49-F238E27FC236}">
                <a16:creationId xmlns:a16="http://schemas.microsoft.com/office/drawing/2014/main" id="{CFCF7E05-9261-084D-B5E4-BE4C9AA57CA1}"/>
              </a:ext>
            </a:extLst>
          </p:cNvPr>
          <p:cNvCxnSpPr>
            <a:cxnSpLocks/>
            <a:stCxn id="49" idx="3"/>
            <a:endCxn id="56" idx="1"/>
          </p:cNvCxnSpPr>
          <p:nvPr/>
        </p:nvCxnSpPr>
        <p:spPr>
          <a:xfrm>
            <a:off x="5940169" y="4127913"/>
            <a:ext cx="421891" cy="457406"/>
          </a:xfrm>
          <a:prstGeom prst="line">
            <a:avLst/>
          </a:prstGeom>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D3DF92EE-F6A0-A547-9A6E-2533D3D3E06D}"/>
              </a:ext>
            </a:extLst>
          </p:cNvPr>
          <p:cNvSpPr/>
          <p:nvPr/>
        </p:nvSpPr>
        <p:spPr>
          <a:xfrm>
            <a:off x="6381375" y="4024711"/>
            <a:ext cx="1188695" cy="349555"/>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dirty="0">
                <a:ln w="0"/>
                <a:solidFill>
                  <a:schemeClr val="accent6">
                    <a:lumMod val="50000"/>
                  </a:schemeClr>
                </a:solidFill>
                <a:effectLst>
                  <a:outerShdw blurRad="38100" dist="19050" dir="2700000" algn="tl" rotWithShape="0">
                    <a:schemeClr val="dk1">
                      <a:alpha val="40000"/>
                    </a:schemeClr>
                  </a:outerShdw>
                </a:effectLst>
              </a:rPr>
              <a:t>Discovery</a:t>
            </a:r>
          </a:p>
        </p:txBody>
      </p:sp>
      <p:cxnSp>
        <p:nvCxnSpPr>
          <p:cNvPr id="59" name="Straight Connector 58">
            <a:extLst>
              <a:ext uri="{FF2B5EF4-FFF2-40B4-BE49-F238E27FC236}">
                <a16:creationId xmlns:a16="http://schemas.microsoft.com/office/drawing/2014/main" id="{3A809E0F-F29F-8F44-8441-6BA3BF7D63F7}"/>
              </a:ext>
            </a:extLst>
          </p:cNvPr>
          <p:cNvCxnSpPr>
            <a:cxnSpLocks/>
            <a:stCxn id="49" idx="3"/>
            <a:endCxn id="58" idx="1"/>
          </p:cNvCxnSpPr>
          <p:nvPr/>
        </p:nvCxnSpPr>
        <p:spPr>
          <a:xfrm>
            <a:off x="5940169" y="4127913"/>
            <a:ext cx="441206" cy="71576"/>
          </a:xfrm>
          <a:prstGeom prst="line">
            <a:avLst/>
          </a:prstGeom>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7204F9A8-9A51-7D41-B7FB-FEA8DFECC73E}"/>
              </a:ext>
            </a:extLst>
          </p:cNvPr>
          <p:cNvSpPr txBox="1"/>
          <p:nvPr/>
        </p:nvSpPr>
        <p:spPr bwMode="auto">
          <a:xfrm>
            <a:off x="3927539" y="4566634"/>
            <a:ext cx="1513843" cy="307777"/>
          </a:xfrm>
          <a:prstGeom prst="rect">
            <a:avLst/>
          </a:prstGeom>
          <a:noFill/>
          <a:ln w="9525">
            <a:noFill/>
            <a:miter lim="800000"/>
            <a:headEnd/>
            <a:tailEnd/>
          </a:ln>
        </p:spPr>
        <p:txBody>
          <a:bodyPr wrap="square" rtlCol="0">
            <a:prstTxWarp prst="textNoShape">
              <a:avLst/>
            </a:prstTxWarp>
            <a:spAutoFit/>
          </a:bodyPr>
          <a:lstStyle/>
          <a:p>
            <a:pPr algn="ctr"/>
            <a:r>
              <a:rPr lang="en-GB" sz="1400" dirty="0">
                <a:latin typeface="Calibri" pitchFamily="-1" charset="0"/>
              </a:rPr>
              <a:t>Data Onboarding</a:t>
            </a:r>
          </a:p>
        </p:txBody>
      </p:sp>
    </p:spTree>
    <p:extLst>
      <p:ext uri="{BB962C8B-B14F-4D97-AF65-F5344CB8AC3E}">
        <p14:creationId xmlns:p14="http://schemas.microsoft.com/office/powerpoint/2010/main" val="10194055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screenshot of a cell phone&#10;&#10;Description automatically generated">
            <a:extLst>
              <a:ext uri="{FF2B5EF4-FFF2-40B4-BE49-F238E27FC236}">
                <a16:creationId xmlns:a16="http://schemas.microsoft.com/office/drawing/2014/main" id="{3A683D62-ABEB-4346-A69C-6C88E398D26D}"/>
              </a:ext>
            </a:extLst>
          </p:cNvPr>
          <p:cNvPicPr>
            <a:picLocks noChangeAspect="1"/>
          </p:cNvPicPr>
          <p:nvPr/>
        </p:nvPicPr>
        <p:blipFill>
          <a:blip r:embed="rId2"/>
          <a:stretch>
            <a:fillRect/>
          </a:stretch>
        </p:blipFill>
        <p:spPr>
          <a:xfrm>
            <a:off x="3819100" y="609600"/>
            <a:ext cx="4965700" cy="3924300"/>
          </a:xfrm>
          <a:prstGeom prst="rect">
            <a:avLst/>
          </a:prstGeom>
        </p:spPr>
      </p:pic>
      <p:sp>
        <p:nvSpPr>
          <p:cNvPr id="2" name="Title 1">
            <a:extLst>
              <a:ext uri="{FF2B5EF4-FFF2-40B4-BE49-F238E27FC236}">
                <a16:creationId xmlns:a16="http://schemas.microsoft.com/office/drawing/2014/main" id="{B3DB85DE-A335-424F-AB2E-C74CB9A4CF07}"/>
              </a:ext>
            </a:extLst>
          </p:cNvPr>
          <p:cNvSpPr>
            <a:spLocks noGrp="1"/>
          </p:cNvSpPr>
          <p:nvPr>
            <p:ph type="title"/>
          </p:nvPr>
        </p:nvSpPr>
        <p:spPr/>
        <p:txBody>
          <a:bodyPr/>
          <a:lstStyle/>
          <a:p>
            <a:r>
              <a:rPr lang="en-US" dirty="0"/>
              <a:t>Development Status</a:t>
            </a:r>
          </a:p>
        </p:txBody>
      </p:sp>
      <p:sp>
        <p:nvSpPr>
          <p:cNvPr id="13" name="Content Placeholder 12">
            <a:extLst>
              <a:ext uri="{FF2B5EF4-FFF2-40B4-BE49-F238E27FC236}">
                <a16:creationId xmlns:a16="http://schemas.microsoft.com/office/drawing/2014/main" id="{66122CD7-FFE2-1140-A905-7851651CB3F0}"/>
              </a:ext>
            </a:extLst>
          </p:cNvPr>
          <p:cNvSpPr>
            <a:spLocks noGrp="1"/>
          </p:cNvSpPr>
          <p:nvPr>
            <p:ph idx="1"/>
          </p:nvPr>
        </p:nvSpPr>
        <p:spPr>
          <a:xfrm>
            <a:off x="359200" y="1273629"/>
            <a:ext cx="3312036" cy="3295246"/>
          </a:xfrm>
        </p:spPr>
        <p:txBody>
          <a:bodyPr/>
          <a:lstStyle/>
          <a:p>
            <a:r>
              <a:rPr lang="en-US" dirty="0"/>
              <a:t>Repository Explorer (REX) complements Type Explorer (TEX)</a:t>
            </a:r>
          </a:p>
          <a:p>
            <a:r>
              <a:rPr lang="en-US" dirty="0"/>
              <a:t>Duplicate Asset Detection</a:t>
            </a:r>
          </a:p>
          <a:p>
            <a:r>
              <a:rPr lang="en-US" dirty="0"/>
              <a:t>Audit Log Framework (ALF)</a:t>
            </a:r>
          </a:p>
        </p:txBody>
      </p:sp>
      <p:sp>
        <p:nvSpPr>
          <p:cNvPr id="4" name="Slide Number Placeholder 3">
            <a:extLst>
              <a:ext uri="{FF2B5EF4-FFF2-40B4-BE49-F238E27FC236}">
                <a16:creationId xmlns:a16="http://schemas.microsoft.com/office/drawing/2014/main" id="{BD293E62-42CA-AD4E-93B3-5F0BE5DB2559}"/>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9</a:t>
            </a:fld>
            <a:endParaRPr lang="en-US" sz="1000"/>
          </a:p>
        </p:txBody>
      </p:sp>
      <p:grpSp>
        <p:nvGrpSpPr>
          <p:cNvPr id="11" name="Group 10">
            <a:extLst>
              <a:ext uri="{FF2B5EF4-FFF2-40B4-BE49-F238E27FC236}">
                <a16:creationId xmlns:a16="http://schemas.microsoft.com/office/drawing/2014/main" id="{8F54C2B7-8846-FE41-94EA-D994535C3DFC}"/>
              </a:ext>
            </a:extLst>
          </p:cNvPr>
          <p:cNvGrpSpPr/>
          <p:nvPr/>
        </p:nvGrpSpPr>
        <p:grpSpPr>
          <a:xfrm>
            <a:off x="3823057" y="604121"/>
            <a:ext cx="4889500" cy="3860800"/>
            <a:chOff x="3942799" y="853849"/>
            <a:chExt cx="4889500" cy="3860800"/>
          </a:xfrm>
        </p:grpSpPr>
        <p:pic>
          <p:nvPicPr>
            <p:cNvPr id="6" name="Picture 5" descr="A screenshot of a cell phone&#10;&#10;Description automatically generated">
              <a:extLst>
                <a:ext uri="{FF2B5EF4-FFF2-40B4-BE49-F238E27FC236}">
                  <a16:creationId xmlns:a16="http://schemas.microsoft.com/office/drawing/2014/main" id="{0DFAF5FA-902C-FF49-864B-1A49E3A082C3}"/>
                </a:ext>
              </a:extLst>
            </p:cNvPr>
            <p:cNvPicPr>
              <a:picLocks noChangeAspect="1"/>
            </p:cNvPicPr>
            <p:nvPr/>
          </p:nvPicPr>
          <p:blipFill>
            <a:blip r:embed="rId3"/>
            <a:stretch>
              <a:fillRect/>
            </a:stretch>
          </p:blipFill>
          <p:spPr>
            <a:xfrm>
              <a:off x="3942799" y="853849"/>
              <a:ext cx="4889500" cy="3860800"/>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2179F1CE-3082-DE4C-8E34-99F483BCD753}"/>
                </a:ext>
              </a:extLst>
            </p:cNvPr>
            <p:cNvPicPr>
              <a:picLocks noChangeAspect="1"/>
            </p:cNvPicPr>
            <p:nvPr/>
          </p:nvPicPr>
          <p:blipFill>
            <a:blip r:embed="rId4"/>
            <a:stretch>
              <a:fillRect/>
            </a:stretch>
          </p:blipFill>
          <p:spPr>
            <a:xfrm>
              <a:off x="3942799" y="853849"/>
              <a:ext cx="4889500" cy="3860800"/>
            </a:xfrm>
            <a:prstGeom prst="rect">
              <a:avLst/>
            </a:prstGeom>
          </p:spPr>
        </p:pic>
        <p:sp>
          <p:nvSpPr>
            <p:cNvPr id="7" name="Rounded Rectangle 6">
              <a:extLst>
                <a:ext uri="{FF2B5EF4-FFF2-40B4-BE49-F238E27FC236}">
                  <a16:creationId xmlns:a16="http://schemas.microsoft.com/office/drawing/2014/main" id="{F46EE854-D2AB-F346-854E-6D351D101522}"/>
                </a:ext>
              </a:extLst>
            </p:cNvPr>
            <p:cNvSpPr/>
            <p:nvPr/>
          </p:nvSpPr>
          <p:spPr>
            <a:xfrm>
              <a:off x="4885321" y="1894114"/>
              <a:ext cx="1349829" cy="381001"/>
            </a:xfrm>
            <a:prstGeom prst="round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8" name="Rounded Rectangle 7">
              <a:extLst>
                <a:ext uri="{FF2B5EF4-FFF2-40B4-BE49-F238E27FC236}">
                  <a16:creationId xmlns:a16="http://schemas.microsoft.com/office/drawing/2014/main" id="{14998837-FA36-0641-90F8-5562495DF0D0}"/>
                </a:ext>
              </a:extLst>
            </p:cNvPr>
            <p:cNvSpPr/>
            <p:nvPr/>
          </p:nvSpPr>
          <p:spPr>
            <a:xfrm>
              <a:off x="6235150" y="3113880"/>
              <a:ext cx="925285" cy="119177"/>
            </a:xfrm>
            <a:prstGeom prst="round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 name="Rounded Rectangle 8">
              <a:extLst>
                <a:ext uri="{FF2B5EF4-FFF2-40B4-BE49-F238E27FC236}">
                  <a16:creationId xmlns:a16="http://schemas.microsoft.com/office/drawing/2014/main" id="{D2F05B55-885B-1D46-9E56-A43D7A0FE173}"/>
                </a:ext>
              </a:extLst>
            </p:cNvPr>
            <p:cNvSpPr/>
            <p:nvPr/>
          </p:nvSpPr>
          <p:spPr>
            <a:xfrm>
              <a:off x="7704722" y="4212772"/>
              <a:ext cx="979713" cy="315686"/>
            </a:xfrm>
            <a:prstGeom prst="round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grpSp>
    </p:spTree>
    <p:extLst>
      <p:ext uri="{BB962C8B-B14F-4D97-AF65-F5344CB8AC3E}">
        <p14:creationId xmlns:p14="http://schemas.microsoft.com/office/powerpoint/2010/main" val="742894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theme/theme1.xml><?xml version="1.0" encoding="utf-8"?>
<a:theme xmlns:a="http://schemas.openxmlformats.org/drawingml/2006/main" name="1_simple-light-2">
  <a:themeElements>
    <a:clrScheme name="Hyperledger">
      <a:dk1>
        <a:srgbClr val="FFFFFF"/>
      </a:dk1>
      <a:lt1>
        <a:srgbClr val="595959"/>
      </a:lt1>
      <a:dk2>
        <a:srgbClr val="FFFFFF"/>
      </a:dk2>
      <a:lt2>
        <a:srgbClr val="595959"/>
      </a:lt2>
      <a:accent1>
        <a:srgbClr val="00B0F0"/>
      </a:accent1>
      <a:accent2>
        <a:srgbClr val="595959"/>
      </a:accent2>
      <a:accent3>
        <a:srgbClr val="00B0F0"/>
      </a:accent3>
      <a:accent4>
        <a:srgbClr val="595959"/>
      </a:accent4>
      <a:accent5>
        <a:srgbClr val="00B0F0"/>
      </a:accent5>
      <a:accent6>
        <a:srgbClr val="595959"/>
      </a:accent6>
      <a:hlink>
        <a:srgbClr val="00B0F0"/>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6DCCDE"/>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smtClean="0">
            <a:ln w="0"/>
            <a:solidFill>
              <a:schemeClr val="accent6">
                <a:lumMod val="50000"/>
              </a:schemeClr>
            </a:solidFill>
            <a:effectLst>
              <a:outerShdw blurRad="38100" dist="19050" dir="2700000" algn="tl" rotWithShape="0">
                <a:schemeClr val="dk1">
                  <a:alpha val="40000"/>
                </a:schemeClr>
              </a:outerShdw>
            </a:effectLst>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40082</TotalTime>
  <Words>494</Words>
  <Application>Microsoft Macintosh PowerPoint</Application>
  <PresentationFormat>On-screen Show (16:9)</PresentationFormat>
  <Paragraphs>97</Paragraphs>
  <Slides>15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Amaze</vt:lpstr>
      <vt:lpstr>Arial</vt:lpstr>
      <vt:lpstr>Calibri</vt:lpstr>
      <vt:lpstr>Lucida Sans Unicode</vt:lpstr>
      <vt:lpstr>Wingdings</vt:lpstr>
      <vt:lpstr>1_simple-light-2</vt:lpstr>
      <vt:lpstr>Deploying Egeria</vt:lpstr>
      <vt:lpstr>Another way to understand the Egeria capability</vt:lpstr>
      <vt:lpstr>Egeria project structure</vt:lpstr>
      <vt:lpstr>Egeria in operation</vt:lpstr>
      <vt:lpstr>The OMAG Server Platform</vt:lpstr>
      <vt:lpstr>Types of OMAG Servers</vt:lpstr>
      <vt:lpstr>Connected OMAG Servers</vt:lpstr>
      <vt:lpstr>A potential deployment of Egeria</vt:lpstr>
      <vt:lpstr>Development Status</vt:lpstr>
      <vt:lpstr>Repository explorer</vt:lpstr>
      <vt:lpstr>Taking the next step with ODPi Egeria</vt:lpstr>
      <vt:lpstr>Open forum</vt:lpstr>
      <vt:lpstr>Common Information Models for an Open, Analytical and Agile World</vt:lpstr>
      <vt:lpstr>Links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2017 Overview</dc:title>
  <dc:creator>Greg Wallace</dc:creator>
  <cp:lastModifiedBy>Mandy Chessell</cp:lastModifiedBy>
  <cp:revision>733</cp:revision>
  <cp:lastPrinted>2019-02-08T18:57:17Z</cp:lastPrinted>
  <dcterms:modified xsi:type="dcterms:W3CDTF">2020-03-26T07:02:14Z</dcterms:modified>
</cp:coreProperties>
</file>